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PT Sans Narrow"/>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como ya he dicho antes pesticidas son el número uno lo que mata o causa graves problemas de salud para los trabajadores agrícolas y en el pasaje podemos ver lo grave que es. el agricultor se preocupaba más por su cosecha que la seguridad de sus obras y podemos ver cómo los trabajadores son expuestos. También vemos la imagen de una familia que no tienen suficiente dinero para pagar las facturas y debido a que no son capaces de pagar para tomar alejo a la hopsital. esto también trae consigo el hecho de que muchos trabajadores de campo no se dan suficientes días de baja por enfermedad y no se les da cobertura de salud o beneficios para la salud.</a:t>
            </a:r>
          </a:p>
          <a:p>
            <a:pPr lvl="0">
              <a:spcBef>
                <a:spcPts val="0"/>
              </a:spcBef>
              <a:buNone/>
            </a:pPr>
            <a:r>
              <a:rPr lang="en"/>
              <a:t>La principal causa y el efecto de todo esto se ve cuando la familia regresa del hospital sin Alejo. Tuvieron que dejar atrás porque era súper enfermo y era más probable va a morir.</a:t>
            </a: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Tres cientos mil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28 billones, tres millones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Shape 66"/>
          <p:cNvSpPr txBox="1"/>
          <p:nvPr>
            <p:ph type="ctrTitle"/>
          </p:nvPr>
        </p:nvSpPr>
        <p:spPr>
          <a:xfrm>
            <a:off x="949775" y="816589"/>
            <a:ext cx="7136700" cy="1022400"/>
          </a:xfrm>
          <a:prstGeom prst="rect">
            <a:avLst/>
          </a:prstGeom>
        </p:spPr>
        <p:txBody>
          <a:bodyPr anchorCtr="0" anchor="b" bIns="91425" lIns="91425" rIns="91425" tIns="91425">
            <a:noAutofit/>
          </a:bodyPr>
          <a:lstStyle/>
          <a:p>
            <a:pPr lvl="0">
              <a:spcBef>
                <a:spcPts val="0"/>
              </a:spcBef>
              <a:buNone/>
            </a:pPr>
            <a:r>
              <a:rPr lang="en">
                <a:solidFill>
                  <a:srgbClr val="000000"/>
                </a:solidFill>
              </a:rPr>
              <a:t>La imagen del trabajador migrante en la literatura</a:t>
            </a:r>
          </a:p>
        </p:txBody>
      </p:sp>
      <p:sp>
        <p:nvSpPr>
          <p:cNvPr id="67" name="Shape 67"/>
          <p:cNvSpPr txBox="1"/>
          <p:nvPr/>
        </p:nvSpPr>
        <p:spPr>
          <a:xfrm>
            <a:off x="1968225" y="1816000"/>
            <a:ext cx="5241300" cy="706800"/>
          </a:xfrm>
          <a:prstGeom prst="rect">
            <a:avLst/>
          </a:prstGeom>
          <a:noFill/>
          <a:ln>
            <a:noFill/>
          </a:ln>
        </p:spPr>
        <p:txBody>
          <a:bodyPr anchorCtr="0" anchor="t" bIns="91425" lIns="91425" rIns="91425" tIns="91425">
            <a:noAutofit/>
          </a:bodyPr>
          <a:lstStyle/>
          <a:p>
            <a:pPr lvl="0">
              <a:spcBef>
                <a:spcPts val="0"/>
              </a:spcBef>
              <a:buNone/>
            </a:pPr>
            <a:r>
              <a:rPr lang="en" sz="2400">
                <a:latin typeface="Open Sans"/>
                <a:ea typeface="Open Sans"/>
                <a:cs typeface="Open Sans"/>
                <a:sym typeface="Open Sans"/>
              </a:rPr>
              <a:t>			Robin Jensen</a:t>
            </a:r>
          </a:p>
          <a:p>
            <a:pPr lvl="0">
              <a:spcBef>
                <a:spcPts val="0"/>
              </a:spcBef>
              <a:buNone/>
            </a:pPr>
            <a:r>
              <a:rPr lang="en" sz="2400">
                <a:latin typeface="Open Sans"/>
                <a:ea typeface="Open Sans"/>
                <a:cs typeface="Open Sans"/>
                <a:sym typeface="Open Sans"/>
              </a:rPr>
              <a:t>Advisor: Profesor Donaldo Urioste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Elements of San Joaquin escrito por Gary Soto</a:t>
            </a:r>
          </a:p>
        </p:txBody>
      </p:sp>
      <p:sp>
        <p:nvSpPr>
          <p:cNvPr id="124" name="Shape 124"/>
          <p:cNvSpPr txBox="1"/>
          <p:nvPr/>
        </p:nvSpPr>
        <p:spPr>
          <a:xfrm>
            <a:off x="725000" y="1094937"/>
            <a:ext cx="3639900" cy="3699000"/>
          </a:xfrm>
          <a:prstGeom prst="rect">
            <a:avLst/>
          </a:prstGeom>
          <a:noFill/>
          <a:ln>
            <a:noFill/>
          </a:ln>
        </p:spPr>
        <p:txBody>
          <a:bodyPr anchorCtr="0" anchor="t" bIns="91425" lIns="91425" rIns="91425" tIns="91425">
            <a:noAutofit/>
          </a:bodyPr>
          <a:lstStyle/>
          <a:p>
            <a:pPr lvl="0" rtl="0">
              <a:lnSpc>
                <a:spcPct val="200000"/>
              </a:lnSpc>
              <a:spcBef>
                <a:spcPts val="0"/>
              </a:spcBef>
              <a:buNone/>
            </a:pPr>
            <a:r>
              <a:rPr lang="en" sz="1100">
                <a:latin typeface="Times New Roman"/>
                <a:ea typeface="Times New Roman"/>
                <a:cs typeface="Times New Roman"/>
                <a:sym typeface="Times New Roman"/>
              </a:rPr>
              <a:t>“Field” (pg 15)</a:t>
            </a:r>
          </a:p>
          <a:p>
            <a:pPr lvl="0" rtl="0">
              <a:lnSpc>
                <a:spcPct val="200000"/>
              </a:lnSpc>
              <a:spcBef>
                <a:spcPts val="0"/>
              </a:spcBef>
              <a:buNone/>
            </a:pPr>
            <a:r>
              <a:rPr lang="en" sz="1100">
                <a:latin typeface="Times New Roman"/>
                <a:ea typeface="Times New Roman"/>
                <a:cs typeface="Times New Roman"/>
                <a:sym typeface="Times New Roman"/>
              </a:rPr>
              <a:t>The wind sprays pale dirt into my mouth</a:t>
            </a:r>
          </a:p>
          <a:p>
            <a:pPr lvl="0" rtl="0">
              <a:spcBef>
                <a:spcPts val="0"/>
              </a:spcBef>
              <a:buNone/>
            </a:pPr>
            <a:r>
              <a:rPr lang="en" sz="1100">
                <a:latin typeface="Times New Roman"/>
                <a:ea typeface="Times New Roman"/>
                <a:cs typeface="Times New Roman"/>
                <a:sym typeface="Times New Roman"/>
              </a:rPr>
              <a:t>The small, almost invisible scars</a:t>
            </a:r>
          </a:p>
          <a:p>
            <a:pPr lvl="0" rtl="0">
              <a:spcBef>
                <a:spcPts val="0"/>
              </a:spcBef>
              <a:buNone/>
            </a:pPr>
            <a:r>
              <a:rPr lang="en" sz="1100">
                <a:latin typeface="Times New Roman"/>
                <a:ea typeface="Times New Roman"/>
                <a:cs typeface="Times New Roman"/>
                <a:sym typeface="Times New Roman"/>
              </a:rPr>
              <a:t>On my hands.</a:t>
            </a:r>
          </a:p>
          <a:p>
            <a:pPr lvl="0" rtl="0">
              <a:spcBef>
                <a:spcPts val="0"/>
              </a:spcBef>
              <a:buNone/>
            </a:pPr>
            <a:r>
              <a:t/>
            </a:r>
            <a:endParaRPr sz="1100">
              <a:latin typeface="Times New Roman"/>
              <a:ea typeface="Times New Roman"/>
              <a:cs typeface="Times New Roman"/>
              <a:sym typeface="Times New Roman"/>
            </a:endParaRPr>
          </a:p>
          <a:p>
            <a:pPr lvl="0" rtl="0">
              <a:spcBef>
                <a:spcPts val="0"/>
              </a:spcBef>
              <a:buNone/>
            </a:pPr>
            <a:r>
              <a:rPr lang="en" sz="1100">
                <a:latin typeface="Times New Roman"/>
                <a:ea typeface="Times New Roman"/>
                <a:cs typeface="Times New Roman"/>
                <a:sym typeface="Times New Roman"/>
              </a:rPr>
              <a:t>The pores in my throat and elbows</a:t>
            </a:r>
          </a:p>
          <a:p>
            <a:pPr lvl="0" rtl="0">
              <a:spcBef>
                <a:spcPts val="0"/>
              </a:spcBef>
              <a:buNone/>
            </a:pPr>
            <a:r>
              <a:rPr lang="en" sz="1100">
                <a:latin typeface="Times New Roman"/>
                <a:ea typeface="Times New Roman"/>
                <a:cs typeface="Times New Roman"/>
                <a:sym typeface="Times New Roman"/>
              </a:rPr>
              <a:t>Have taken in a seed of dirt of their own.</a:t>
            </a:r>
          </a:p>
          <a:p>
            <a:pPr lvl="0" rtl="0">
              <a:spcBef>
                <a:spcPts val="0"/>
              </a:spcBef>
              <a:buNone/>
            </a:pPr>
            <a:r>
              <a:t/>
            </a:r>
            <a:endParaRPr sz="1100">
              <a:latin typeface="Times New Roman"/>
              <a:ea typeface="Times New Roman"/>
              <a:cs typeface="Times New Roman"/>
              <a:sym typeface="Times New Roman"/>
            </a:endParaRPr>
          </a:p>
          <a:p>
            <a:pPr lvl="0" rtl="0">
              <a:spcBef>
                <a:spcPts val="0"/>
              </a:spcBef>
              <a:buNone/>
            </a:pPr>
            <a:r>
              <a:rPr lang="en" sz="1100">
                <a:latin typeface="Times New Roman"/>
                <a:ea typeface="Times New Roman"/>
                <a:cs typeface="Times New Roman"/>
                <a:sym typeface="Times New Roman"/>
              </a:rPr>
              <a:t>After a day in the grape fields near Rolinda</a:t>
            </a:r>
          </a:p>
          <a:p>
            <a:pPr lvl="0" rtl="0">
              <a:spcBef>
                <a:spcPts val="0"/>
              </a:spcBef>
              <a:buNone/>
            </a:pPr>
            <a:r>
              <a:rPr lang="en" sz="1100">
                <a:latin typeface="Times New Roman"/>
                <a:ea typeface="Times New Roman"/>
                <a:cs typeface="Times New Roman"/>
                <a:sym typeface="Times New Roman"/>
              </a:rPr>
              <a:t>A fine silt, washed by sweat,</a:t>
            </a:r>
          </a:p>
          <a:p>
            <a:pPr lvl="0" rtl="0">
              <a:spcBef>
                <a:spcPts val="0"/>
              </a:spcBef>
              <a:buNone/>
            </a:pPr>
            <a:r>
              <a:rPr lang="en" sz="1100">
                <a:latin typeface="Times New Roman"/>
                <a:ea typeface="Times New Roman"/>
                <a:cs typeface="Times New Roman"/>
                <a:sym typeface="Times New Roman"/>
              </a:rPr>
              <a:t>Has settled into the lines</a:t>
            </a:r>
          </a:p>
          <a:p>
            <a:pPr lvl="0" rtl="0">
              <a:spcBef>
                <a:spcPts val="0"/>
              </a:spcBef>
              <a:buNone/>
            </a:pPr>
            <a:r>
              <a:rPr lang="en" sz="1100">
                <a:latin typeface="Times New Roman"/>
                <a:ea typeface="Times New Roman"/>
                <a:cs typeface="Times New Roman"/>
                <a:sym typeface="Times New Roman"/>
              </a:rPr>
              <a:t>On my wrists and palms.</a:t>
            </a:r>
          </a:p>
          <a:p>
            <a:pPr lvl="0" rtl="0">
              <a:spcBef>
                <a:spcPts val="0"/>
              </a:spcBef>
              <a:buNone/>
            </a:pPr>
            <a:r>
              <a:t/>
            </a:r>
            <a:endParaRPr sz="1100">
              <a:latin typeface="Times New Roman"/>
              <a:ea typeface="Times New Roman"/>
              <a:cs typeface="Times New Roman"/>
              <a:sym typeface="Times New Roman"/>
            </a:endParaRPr>
          </a:p>
          <a:p>
            <a:pPr lvl="0" rtl="0">
              <a:spcBef>
                <a:spcPts val="0"/>
              </a:spcBef>
              <a:buNone/>
            </a:pPr>
            <a:r>
              <a:rPr lang="en" sz="1100">
                <a:latin typeface="Times New Roman"/>
                <a:ea typeface="Times New Roman"/>
                <a:cs typeface="Times New Roman"/>
                <a:sym typeface="Times New Roman"/>
              </a:rPr>
              <a:t>Already I am becoming the valley,</a:t>
            </a:r>
          </a:p>
          <a:p>
            <a:pPr lvl="0" rtl="0">
              <a:spcBef>
                <a:spcPts val="0"/>
              </a:spcBef>
              <a:buNone/>
            </a:pPr>
            <a:r>
              <a:rPr lang="en" sz="1100">
                <a:latin typeface="Times New Roman"/>
                <a:ea typeface="Times New Roman"/>
                <a:cs typeface="Times New Roman"/>
                <a:sym typeface="Times New Roman"/>
              </a:rPr>
              <a:t>A soil that sprouts nothing</a:t>
            </a:r>
          </a:p>
          <a:p>
            <a:pPr lvl="0" rtl="0">
              <a:spcBef>
                <a:spcPts val="0"/>
              </a:spcBef>
              <a:buNone/>
            </a:pPr>
            <a:r>
              <a:rPr lang="en" sz="1100">
                <a:latin typeface="Times New Roman"/>
                <a:ea typeface="Times New Roman"/>
                <a:cs typeface="Times New Roman"/>
                <a:sym typeface="Times New Roman"/>
              </a:rPr>
              <a:t>For any of us. </a:t>
            </a:r>
          </a:p>
        </p:txBody>
      </p:sp>
      <p:pic>
        <p:nvPicPr>
          <p:cNvPr id="125" name="Shape 125"/>
          <p:cNvPicPr preferRelativeResize="0"/>
          <p:nvPr/>
        </p:nvPicPr>
        <p:blipFill>
          <a:blip r:embed="rId3">
            <a:alphaModFix/>
          </a:blip>
          <a:stretch>
            <a:fillRect/>
          </a:stretch>
        </p:blipFill>
        <p:spPr>
          <a:xfrm>
            <a:off x="5359099" y="1209112"/>
            <a:ext cx="2803200" cy="3470628"/>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latin typeface="Times New Roman"/>
                <a:ea typeface="Times New Roman"/>
                <a:cs typeface="Times New Roman"/>
                <a:sym typeface="Times New Roman"/>
              </a:rPr>
              <a:t>Analisis de Elements of San Joaquin</a:t>
            </a:r>
          </a:p>
        </p:txBody>
      </p:sp>
      <p:sp>
        <p:nvSpPr>
          <p:cNvPr id="131" name="Shape 131"/>
          <p:cNvSpPr txBox="1"/>
          <p:nvPr>
            <p:ph idx="1" type="body"/>
          </p:nvPr>
        </p:nvSpPr>
        <p:spPr>
          <a:xfrm>
            <a:off x="311700" y="1266325"/>
            <a:ext cx="4274700" cy="3302700"/>
          </a:xfrm>
          <a:prstGeom prst="rect">
            <a:avLst/>
          </a:prstGeom>
        </p:spPr>
        <p:txBody>
          <a:bodyPr anchorCtr="0" anchor="t" bIns="91425" lIns="91425" rIns="91425" tIns="91425">
            <a:noAutofit/>
          </a:bodyPr>
          <a:lstStyle/>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El campo se utiliza como un ejemplo de la vida en el Valle de San Joaquín</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Las "cicatrices invisibles" en las manos del narrador</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Sensación de vacío y la solidaridad</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La estrofa final, “A soil that sprouts nothing/For any of us.”</a:t>
            </a:r>
          </a:p>
          <a:p>
            <a:pPr lvl="0">
              <a:spcBef>
                <a:spcPts val="0"/>
              </a:spcBef>
              <a:buNone/>
            </a:pPr>
            <a:r>
              <a:t/>
            </a:r>
            <a:endParaRPr>
              <a:solidFill>
                <a:srgbClr val="000000"/>
              </a:solidFill>
              <a:latin typeface="Times New Roman"/>
              <a:ea typeface="Times New Roman"/>
              <a:cs typeface="Times New Roman"/>
              <a:sym typeface="Times New Roman"/>
            </a:endParaRPr>
          </a:p>
        </p:txBody>
      </p:sp>
      <p:pic>
        <p:nvPicPr>
          <p:cNvPr id="132" name="Shape 132"/>
          <p:cNvPicPr preferRelativeResize="0"/>
          <p:nvPr/>
        </p:nvPicPr>
        <p:blipFill>
          <a:blip r:embed="rId3">
            <a:alphaModFix/>
          </a:blip>
          <a:stretch>
            <a:fillRect/>
          </a:stretch>
        </p:blipFill>
        <p:spPr>
          <a:xfrm>
            <a:off x="5340074" y="1113412"/>
            <a:ext cx="2457075" cy="36085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Operation Wetback escrito por Diana Garcia</a:t>
            </a:r>
          </a:p>
        </p:txBody>
      </p:sp>
      <p:sp>
        <p:nvSpPr>
          <p:cNvPr id="138" name="Shape 138"/>
          <p:cNvSpPr txBox="1"/>
          <p:nvPr/>
        </p:nvSpPr>
        <p:spPr>
          <a:xfrm>
            <a:off x="369900" y="1168900"/>
            <a:ext cx="3565800" cy="3713700"/>
          </a:xfrm>
          <a:prstGeom prst="rect">
            <a:avLst/>
          </a:prstGeom>
          <a:noFill/>
          <a:ln>
            <a:noFill/>
          </a:ln>
        </p:spPr>
        <p:txBody>
          <a:bodyPr anchorCtr="0" anchor="t" bIns="91425" lIns="91425" rIns="91425" tIns="91425">
            <a:noAutofit/>
          </a:bodyPr>
          <a:lstStyle/>
          <a:p>
            <a:pPr lvl="0" rtl="0">
              <a:lnSpc>
                <a:spcPct val="200000"/>
              </a:lnSpc>
              <a:spcBef>
                <a:spcPts val="0"/>
              </a:spcBef>
              <a:buNone/>
            </a:pPr>
            <a:r>
              <a:rPr lang="en" sz="1200">
                <a:latin typeface="Times New Roman"/>
                <a:ea typeface="Times New Roman"/>
                <a:cs typeface="Times New Roman"/>
                <a:sym typeface="Times New Roman"/>
              </a:rPr>
              <a:t>Operation Wetback, 1953</a:t>
            </a:r>
          </a:p>
          <a:p>
            <a:pPr lvl="0" rtl="0">
              <a:spcBef>
                <a:spcPts val="0"/>
              </a:spcBef>
              <a:buNone/>
            </a:pPr>
            <a:r>
              <a:rPr lang="en" sz="1200">
                <a:latin typeface="Times New Roman"/>
                <a:ea typeface="Times New Roman"/>
                <a:cs typeface="Times New Roman"/>
                <a:sym typeface="Times New Roman"/>
              </a:rPr>
              <a:t>The day beings like any other day.</a:t>
            </a:r>
          </a:p>
          <a:p>
            <a:pPr lvl="0" rtl="0">
              <a:spcBef>
                <a:spcPts val="0"/>
              </a:spcBef>
              <a:buNone/>
            </a:pPr>
            <a:r>
              <a:rPr lang="en" sz="1200">
                <a:latin typeface="Times New Roman"/>
                <a:ea typeface="Times New Roman"/>
                <a:cs typeface="Times New Roman"/>
                <a:sym typeface="Times New Roman"/>
              </a:rPr>
              <a:t>Your daughter soaks a second diaper,</a:t>
            </a:r>
          </a:p>
          <a:p>
            <a:pPr lvl="0" rtl="0">
              <a:spcBef>
                <a:spcPts val="0"/>
              </a:spcBef>
              <a:buNone/>
            </a:pPr>
            <a:r>
              <a:rPr lang="en" sz="1200">
                <a:latin typeface="Times New Roman"/>
                <a:ea typeface="Times New Roman"/>
                <a:cs typeface="Times New Roman"/>
                <a:sym typeface="Times New Roman"/>
              </a:rPr>
              <a:t>chortles as she shoves her soft-cooked egg </a:t>
            </a:r>
          </a:p>
          <a:p>
            <a:pPr lvl="0" rtl="0">
              <a:spcBef>
                <a:spcPts val="0"/>
              </a:spcBef>
              <a:buNone/>
            </a:pPr>
            <a:r>
              <a:rPr lang="en" sz="1200">
                <a:latin typeface="Times New Roman"/>
                <a:ea typeface="Times New Roman"/>
                <a:cs typeface="Times New Roman"/>
                <a:sym typeface="Times New Roman"/>
              </a:rPr>
              <a:t>to the floor. Knees pressed to cracked linoleum,</a:t>
            </a:r>
          </a:p>
          <a:p>
            <a:pPr lvl="0" rtl="0">
              <a:spcBef>
                <a:spcPts val="0"/>
              </a:spcBef>
              <a:buNone/>
            </a:pPr>
            <a:r>
              <a:t/>
            </a:r>
            <a:endParaRPr sz="1200">
              <a:latin typeface="Times New Roman"/>
              <a:ea typeface="Times New Roman"/>
              <a:cs typeface="Times New Roman"/>
              <a:sym typeface="Times New Roman"/>
            </a:endParaRPr>
          </a:p>
          <a:p>
            <a:pPr lvl="0" rtl="0">
              <a:spcBef>
                <a:spcPts val="0"/>
              </a:spcBef>
              <a:buNone/>
            </a:pPr>
            <a:r>
              <a:rPr lang="en" sz="1200">
                <a:latin typeface="Times New Roman"/>
                <a:ea typeface="Times New Roman"/>
                <a:cs typeface="Times New Roman"/>
                <a:sym typeface="Times New Roman"/>
              </a:rPr>
              <a:t>you barely notice as your husband strokes</a:t>
            </a:r>
          </a:p>
          <a:p>
            <a:pPr lvl="0" rtl="0">
              <a:spcBef>
                <a:spcPts val="0"/>
              </a:spcBef>
              <a:buNone/>
            </a:pPr>
            <a:r>
              <a:rPr lang="en" sz="1200">
                <a:latin typeface="Times New Roman"/>
                <a:ea typeface="Times New Roman"/>
                <a:cs typeface="Times New Roman"/>
                <a:sym typeface="Times New Roman"/>
              </a:rPr>
              <a:t>your belly. </a:t>
            </a:r>
            <a:r>
              <a:rPr i="1" lang="en" sz="1200">
                <a:latin typeface="Times New Roman"/>
                <a:ea typeface="Times New Roman"/>
                <a:cs typeface="Times New Roman"/>
                <a:sym typeface="Times New Roman"/>
              </a:rPr>
              <a:t>Mijo</a:t>
            </a:r>
            <a:r>
              <a:rPr lang="en" sz="1200">
                <a:latin typeface="Times New Roman"/>
                <a:ea typeface="Times New Roman"/>
                <a:cs typeface="Times New Roman"/>
                <a:sym typeface="Times New Roman"/>
              </a:rPr>
              <a:t> he croons, prophetic plea,</a:t>
            </a:r>
          </a:p>
          <a:p>
            <a:pPr lvl="0" rtl="0">
              <a:spcBef>
                <a:spcPts val="0"/>
              </a:spcBef>
              <a:buNone/>
            </a:pPr>
            <a:r>
              <a:rPr lang="en" sz="1200">
                <a:latin typeface="Times New Roman"/>
                <a:ea typeface="Times New Roman"/>
                <a:cs typeface="Times New Roman"/>
                <a:sym typeface="Times New Roman"/>
              </a:rPr>
              <a:t>then squeezes your nalgas as if to gauge</a:t>
            </a:r>
          </a:p>
          <a:p>
            <a:pPr lvl="0" rtl="0">
              <a:spcBef>
                <a:spcPts val="0"/>
              </a:spcBef>
              <a:buNone/>
            </a:pPr>
            <a:r>
              <a:rPr lang="en" sz="1200">
                <a:latin typeface="Times New Roman"/>
                <a:ea typeface="Times New Roman"/>
                <a:cs typeface="Times New Roman"/>
                <a:sym typeface="Times New Roman"/>
              </a:rPr>
              <a:t>for ripeness. As he edges past, you notice</a:t>
            </a:r>
          </a:p>
          <a:p>
            <a:pPr lvl="0" rtl="0">
              <a:spcBef>
                <a:spcPts val="0"/>
              </a:spcBef>
              <a:buNone/>
            </a:pPr>
            <a:r>
              <a:t/>
            </a:r>
            <a:endParaRPr sz="1200">
              <a:latin typeface="Times New Roman"/>
              <a:ea typeface="Times New Roman"/>
              <a:cs typeface="Times New Roman"/>
              <a:sym typeface="Times New Roman"/>
            </a:endParaRPr>
          </a:p>
          <a:p>
            <a:pPr lvl="0" rtl="0">
              <a:spcBef>
                <a:spcPts val="0"/>
              </a:spcBef>
              <a:buNone/>
            </a:pPr>
            <a:r>
              <a:rPr lang="en" sz="1200">
                <a:latin typeface="Times New Roman"/>
                <a:ea typeface="Times New Roman"/>
                <a:cs typeface="Times New Roman"/>
                <a:sym typeface="Times New Roman"/>
              </a:rPr>
              <a:t>how his blue shirt blurs against the summer sky,</a:t>
            </a:r>
          </a:p>
          <a:p>
            <a:pPr lvl="0" rtl="0">
              <a:spcBef>
                <a:spcPts val="0"/>
              </a:spcBef>
              <a:buNone/>
            </a:pPr>
            <a:r>
              <a:rPr lang="en" sz="1200">
                <a:latin typeface="Times New Roman"/>
                <a:ea typeface="Times New Roman"/>
                <a:cs typeface="Times New Roman"/>
                <a:sym typeface="Times New Roman"/>
              </a:rPr>
              <a:t>how sky absorbs his patch of blue, then empties.</a:t>
            </a:r>
          </a:p>
          <a:p>
            <a:pPr lvl="0" rtl="0">
              <a:spcBef>
                <a:spcPts val="0"/>
              </a:spcBef>
              <a:buNone/>
            </a:pPr>
            <a:r>
              <a:rPr lang="en" sz="1200">
                <a:latin typeface="Times New Roman"/>
                <a:ea typeface="Times New Roman"/>
                <a:cs typeface="Times New Roman"/>
                <a:sym typeface="Times New Roman"/>
              </a:rPr>
              <a:t>moments later, a truck groans, moves on,</a:t>
            </a:r>
          </a:p>
          <a:p>
            <a:pPr lvl="0" rtl="0">
              <a:spcBef>
                <a:spcPts val="0"/>
              </a:spcBef>
              <a:buNone/>
            </a:pPr>
            <a:r>
              <a:rPr lang="en" sz="1200">
                <a:latin typeface="Times New Roman"/>
                <a:ea typeface="Times New Roman"/>
                <a:cs typeface="Times New Roman"/>
                <a:sym typeface="Times New Roman"/>
              </a:rPr>
              <a:t>carting rumblings of men headed for the fields.</a:t>
            </a:r>
          </a:p>
          <a:p>
            <a:pPr lvl="0">
              <a:spcBef>
                <a:spcPts val="0"/>
              </a:spcBef>
              <a:buNone/>
            </a:pPr>
            <a:r>
              <a:t/>
            </a:r>
            <a:endParaRPr/>
          </a:p>
        </p:txBody>
      </p:sp>
      <p:sp>
        <p:nvSpPr>
          <p:cNvPr id="139" name="Shape 139"/>
          <p:cNvSpPr txBox="1"/>
          <p:nvPr/>
        </p:nvSpPr>
        <p:spPr>
          <a:xfrm>
            <a:off x="3684250" y="1161400"/>
            <a:ext cx="3883500" cy="3728700"/>
          </a:xfrm>
          <a:prstGeom prst="rect">
            <a:avLst/>
          </a:prstGeom>
          <a:noFill/>
          <a:ln>
            <a:noFill/>
          </a:ln>
        </p:spPr>
        <p:txBody>
          <a:bodyPr anchorCtr="0" anchor="t" bIns="91425" lIns="91425" rIns="91425" tIns="91425">
            <a:noAutofit/>
          </a:bodyPr>
          <a:lstStyle/>
          <a:p>
            <a:pPr lvl="0" rtl="0">
              <a:spcBef>
                <a:spcPts val="0"/>
              </a:spcBef>
              <a:buNone/>
            </a:pPr>
            <a:r>
              <a:rPr lang="en" sz="1200">
                <a:latin typeface="Times New Roman"/>
                <a:ea typeface="Times New Roman"/>
                <a:cs typeface="Times New Roman"/>
                <a:sym typeface="Times New Roman"/>
              </a:rPr>
              <a:t>Years later, you tell your son and daughter</a:t>
            </a:r>
          </a:p>
          <a:p>
            <a:pPr lvl="0" rtl="0">
              <a:spcBef>
                <a:spcPts val="0"/>
              </a:spcBef>
              <a:buNone/>
            </a:pPr>
            <a:r>
              <a:rPr lang="en" sz="1200">
                <a:latin typeface="Times New Roman"/>
                <a:ea typeface="Times New Roman"/>
                <a:cs typeface="Times New Roman"/>
                <a:sym typeface="Times New Roman"/>
              </a:rPr>
              <a:t>of that anguished day, how green card migrants</a:t>
            </a:r>
          </a:p>
          <a:p>
            <a:pPr lvl="0" rtl="0">
              <a:spcBef>
                <a:spcPts val="0"/>
              </a:spcBef>
              <a:buNone/>
            </a:pPr>
            <a:r>
              <a:rPr lang="en" sz="1200">
                <a:latin typeface="Times New Roman"/>
                <a:ea typeface="Times New Roman"/>
                <a:cs typeface="Times New Roman"/>
                <a:sym typeface="Times New Roman"/>
              </a:rPr>
              <a:t>vanished from the camps. You tell your children</a:t>
            </a:r>
          </a:p>
          <a:p>
            <a:pPr lvl="0" rtl="0">
              <a:spcBef>
                <a:spcPts val="0"/>
              </a:spcBef>
              <a:buNone/>
            </a:pPr>
            <a:r>
              <a:rPr lang="en" sz="1200">
                <a:latin typeface="Times New Roman"/>
                <a:ea typeface="Times New Roman"/>
                <a:cs typeface="Times New Roman"/>
                <a:sym typeface="Times New Roman"/>
              </a:rPr>
              <a:t>how news gripped the camps of trains headed south</a:t>
            </a:r>
          </a:p>
          <a:p>
            <a:pPr lvl="0" rtl="0">
              <a:spcBef>
                <a:spcPts val="0"/>
              </a:spcBef>
              <a:buNone/>
            </a:pPr>
            <a:r>
              <a:t/>
            </a:r>
            <a:endParaRPr sz="1200">
              <a:latin typeface="Times New Roman"/>
              <a:ea typeface="Times New Roman"/>
              <a:cs typeface="Times New Roman"/>
              <a:sym typeface="Times New Roman"/>
            </a:endParaRPr>
          </a:p>
          <a:p>
            <a:pPr lvl="0" rtl="0">
              <a:spcBef>
                <a:spcPts val="0"/>
              </a:spcBef>
              <a:buNone/>
            </a:pPr>
            <a:r>
              <a:rPr lang="en" sz="1200">
                <a:latin typeface="Times New Roman"/>
                <a:ea typeface="Times New Roman"/>
                <a:cs typeface="Times New Roman"/>
                <a:sym typeface="Times New Roman"/>
              </a:rPr>
              <a:t>loaded with wetbacks. You never tell your children</a:t>
            </a:r>
          </a:p>
          <a:p>
            <a:pPr lvl="0" rtl="0">
              <a:spcBef>
                <a:spcPts val="0"/>
              </a:spcBef>
              <a:buNone/>
            </a:pPr>
            <a:r>
              <a:rPr lang="en" sz="1200">
                <a:latin typeface="Times New Roman"/>
                <a:ea typeface="Times New Roman"/>
                <a:cs typeface="Times New Roman"/>
                <a:sym typeface="Times New Roman"/>
              </a:rPr>
              <a:t>what you can’t forget: how you failed to squeeze back,</a:t>
            </a:r>
          </a:p>
          <a:p>
            <a:pPr lvl="0" rtl="0">
              <a:spcBef>
                <a:spcPts val="0"/>
              </a:spcBef>
              <a:buNone/>
            </a:pPr>
            <a:r>
              <a:rPr lang="en" sz="1200">
                <a:latin typeface="Times New Roman"/>
                <a:ea typeface="Times New Roman"/>
                <a:cs typeface="Times New Roman"/>
                <a:sym typeface="Times New Roman"/>
              </a:rPr>
              <a:t>failed to wave good-bye, failed to taunt him</a:t>
            </a:r>
          </a:p>
          <a:p>
            <a:pPr lvl="0" rtl="0">
              <a:spcBef>
                <a:spcPts val="0"/>
              </a:spcBef>
              <a:buNone/>
            </a:pPr>
            <a:r>
              <a:rPr lang="en" sz="1200">
                <a:latin typeface="Times New Roman"/>
                <a:ea typeface="Times New Roman"/>
                <a:cs typeface="Times New Roman"/>
                <a:sym typeface="Times New Roman"/>
              </a:rPr>
              <a:t>with viejo sinverguenza. You never tell your children</a:t>
            </a:r>
          </a:p>
          <a:p>
            <a:pPr lvl="0" rtl="0">
              <a:spcBef>
                <a:spcPts val="0"/>
              </a:spcBef>
              <a:buNone/>
            </a:pPr>
            <a:r>
              <a:t/>
            </a:r>
            <a:endParaRPr sz="1200">
              <a:latin typeface="Times New Roman"/>
              <a:ea typeface="Times New Roman"/>
              <a:cs typeface="Times New Roman"/>
              <a:sym typeface="Times New Roman"/>
            </a:endParaRPr>
          </a:p>
          <a:p>
            <a:pPr lvl="0" rtl="0">
              <a:spcBef>
                <a:spcPts val="0"/>
              </a:spcBef>
              <a:buNone/>
            </a:pPr>
            <a:r>
              <a:rPr lang="en" sz="1200">
                <a:latin typeface="Times New Roman"/>
                <a:ea typeface="Times New Roman"/>
                <a:cs typeface="Times New Roman"/>
                <a:sym typeface="Times New Roman"/>
              </a:rPr>
              <a:t>how you forgot this one man’s voice-a voice</a:t>
            </a:r>
          </a:p>
          <a:p>
            <a:pPr lvl="0" rtl="0">
              <a:spcBef>
                <a:spcPts val="0"/>
              </a:spcBef>
              <a:buNone/>
            </a:pPr>
            <a:r>
              <a:rPr lang="en" sz="1200">
                <a:latin typeface="Times New Roman"/>
                <a:ea typeface="Times New Roman"/>
                <a:cs typeface="Times New Roman"/>
                <a:sym typeface="Times New Roman"/>
              </a:rPr>
              <a:t>that brushed your ears, your hair, a path down your back-</a:t>
            </a:r>
          </a:p>
          <a:p>
            <a:pPr lvl="0" rtl="0">
              <a:spcBef>
                <a:spcPts val="0"/>
              </a:spcBef>
              <a:buNone/>
            </a:pPr>
            <a:r>
              <a:rPr lang="en" sz="1200">
                <a:latin typeface="Times New Roman"/>
                <a:ea typeface="Times New Roman"/>
                <a:cs typeface="Times New Roman"/>
                <a:sym typeface="Times New Roman"/>
              </a:rPr>
              <a:t>a voice that blends with sounds of a truck</a:t>
            </a:r>
          </a:p>
          <a:p>
            <a:pPr lvl="0" rtl="0">
              <a:spcBef>
                <a:spcPts val="0"/>
              </a:spcBef>
              <a:buNone/>
            </a:pPr>
            <a:r>
              <a:rPr lang="en" sz="1200">
                <a:latin typeface="Times New Roman"/>
                <a:ea typeface="Times New Roman"/>
                <a:cs typeface="Times New Roman"/>
                <a:sym typeface="Times New Roman"/>
              </a:rPr>
              <a:t>that never brought him home.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Analisis de Operation Wetback</a:t>
            </a:r>
          </a:p>
        </p:txBody>
      </p:sp>
      <p:sp>
        <p:nvSpPr>
          <p:cNvPr id="145" name="Shape 145"/>
          <p:cNvSpPr txBox="1"/>
          <p:nvPr>
            <p:ph idx="1" type="body"/>
          </p:nvPr>
        </p:nvSpPr>
        <p:spPr>
          <a:xfrm>
            <a:off x="311700" y="1266325"/>
            <a:ext cx="5103600" cy="3302700"/>
          </a:xfrm>
          <a:prstGeom prst="rect">
            <a:avLst/>
          </a:prstGeom>
        </p:spPr>
        <p:txBody>
          <a:bodyPr anchorCtr="0" anchor="t" bIns="91425" lIns="91425" rIns="91425" tIns="91425">
            <a:noAutofit/>
          </a:bodyPr>
          <a:lstStyle/>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El término "espalda mojada"</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Operación Espalda Mojada en la década de 1950</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Imagen de una madre con hijos; sin padre</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familia separada</a:t>
            </a:r>
          </a:p>
          <a:p>
            <a:pPr lvl="0">
              <a:spcBef>
                <a:spcPts val="0"/>
              </a:spcBef>
              <a:buNone/>
            </a:pPr>
            <a:r>
              <a:t/>
            </a:r>
            <a:endParaRPr>
              <a:solidFill>
                <a:srgbClr val="000000"/>
              </a:solidFill>
            </a:endParaRPr>
          </a:p>
        </p:txBody>
      </p:sp>
      <p:pic>
        <p:nvPicPr>
          <p:cNvPr id="146" name="Shape 146"/>
          <p:cNvPicPr preferRelativeResize="0"/>
          <p:nvPr/>
        </p:nvPicPr>
        <p:blipFill>
          <a:blip r:embed="rId3">
            <a:alphaModFix/>
          </a:blip>
          <a:stretch>
            <a:fillRect/>
          </a:stretch>
        </p:blipFill>
        <p:spPr>
          <a:xfrm>
            <a:off x="5493649" y="1088778"/>
            <a:ext cx="2911800" cy="28025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Helena Maria Viramontes</a:t>
            </a:r>
          </a:p>
        </p:txBody>
      </p:sp>
      <p:sp>
        <p:nvSpPr>
          <p:cNvPr id="152" name="Shape 152"/>
          <p:cNvSpPr txBox="1"/>
          <p:nvPr>
            <p:ph idx="1" type="body"/>
          </p:nvPr>
        </p:nvSpPr>
        <p:spPr>
          <a:xfrm>
            <a:off x="311700" y="1266325"/>
            <a:ext cx="5029800" cy="3302700"/>
          </a:xfrm>
          <a:prstGeom prst="rect">
            <a:avLst/>
          </a:prstGeom>
        </p:spPr>
        <p:txBody>
          <a:bodyPr anchorCtr="0" anchor="t" bIns="91425" lIns="91425" rIns="91425" tIns="91425">
            <a:noAutofit/>
          </a:bodyPr>
          <a:lstStyle/>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Escribió la novela, "Bajo los pies de Jesús".</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Creció en Los Ángeles</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Gran parte de su escritura es historias y experiencias con su propia familia y el vecindario.</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Muchos de sus escritos y escenas que eligió también fueron sacados de su marido.</a:t>
            </a:r>
          </a:p>
        </p:txBody>
      </p:sp>
      <p:pic>
        <p:nvPicPr>
          <p:cNvPr id="153" name="Shape 153"/>
          <p:cNvPicPr preferRelativeResize="0"/>
          <p:nvPr/>
        </p:nvPicPr>
        <p:blipFill>
          <a:blip r:embed="rId3">
            <a:alphaModFix/>
          </a:blip>
          <a:stretch>
            <a:fillRect/>
          </a:stretch>
        </p:blipFill>
        <p:spPr>
          <a:xfrm>
            <a:off x="5496450" y="765900"/>
            <a:ext cx="2533574" cy="36116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Under the Feet of Jesus escrito por HMV</a:t>
            </a:r>
          </a:p>
        </p:txBody>
      </p:sp>
      <p:sp>
        <p:nvSpPr>
          <p:cNvPr id="159" name="Shape 15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0" lvl="0" marL="457200">
              <a:lnSpc>
                <a:spcPct val="200000"/>
              </a:lnSpc>
              <a:spcBef>
                <a:spcPts val="0"/>
              </a:spcBef>
              <a:spcAft>
                <a:spcPts val="0"/>
              </a:spcAft>
              <a:buNone/>
            </a:pPr>
            <a:r>
              <a:rPr lang="en" sz="1200">
                <a:solidFill>
                  <a:srgbClr val="333333"/>
                </a:solidFill>
                <a:latin typeface="Times New Roman"/>
                <a:ea typeface="Times New Roman"/>
                <a:cs typeface="Times New Roman"/>
                <a:sym typeface="Times New Roman"/>
              </a:rPr>
              <a:t>“Alejo slid through the bushy branches, the tangled twigs scratching his face, and he was ready to jump when he felt the mist. He shut his eyes tight to the mist of black afternoon. At first it was just a slight moisture until the poison rolled down his face in deep sticky streaks. The lingering smell was a scent of ocean salt and beached kelp until he inhaled again and could detect under the innocence the heavy chemical choke of poison. Air clogged in his lungs and he thought he was just holding his breath, until he tried exhaling but couldn’t, which meant he couldn’t breathe. He panicked when he realized he was choking, clamped his neck with one hand, feeling his Adam’s apple against his palm, but still held onto a branch tightly with the other, afraid he would fall long and hard, like the insects did. He swallowed finally and the spit in his throat felt like balls of scratchy sand.” (Viramontes, 77)</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Analisis de “Under the Feet of Jesus”</a:t>
            </a:r>
          </a:p>
        </p:txBody>
      </p:sp>
      <p:sp>
        <p:nvSpPr>
          <p:cNvPr id="165" name="Shape 165"/>
          <p:cNvSpPr txBox="1"/>
          <p:nvPr>
            <p:ph idx="1" type="body"/>
          </p:nvPr>
        </p:nvSpPr>
        <p:spPr>
          <a:xfrm>
            <a:off x="311700" y="1266325"/>
            <a:ext cx="4384200" cy="3302700"/>
          </a:xfrm>
          <a:prstGeom prst="rect">
            <a:avLst/>
          </a:prstGeom>
        </p:spPr>
        <p:txBody>
          <a:bodyPr anchorCtr="0" anchor="t" bIns="91425" lIns="91425" rIns="91425" tIns="91425">
            <a:noAutofit/>
          </a:bodyPr>
          <a:lstStyle/>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Los pesticidas y los trabajadores en el campo</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Familia sin suficiente dinero para pagar los cuentos</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No hay beneficios para la salud o cobertura</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Alejo dejado en el hospital</a:t>
            </a:r>
          </a:p>
        </p:txBody>
      </p:sp>
      <p:pic>
        <p:nvPicPr>
          <p:cNvPr id="166" name="Shape 166"/>
          <p:cNvPicPr preferRelativeResize="0"/>
          <p:nvPr/>
        </p:nvPicPr>
        <p:blipFill>
          <a:blip r:embed="rId3">
            <a:alphaModFix/>
          </a:blip>
          <a:stretch>
            <a:fillRect/>
          </a:stretch>
        </p:blipFill>
        <p:spPr>
          <a:xfrm>
            <a:off x="5438349" y="1152425"/>
            <a:ext cx="2642725" cy="34138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Conclusiones</a:t>
            </a:r>
          </a:p>
        </p:txBody>
      </p:sp>
      <p:sp>
        <p:nvSpPr>
          <p:cNvPr id="172" name="Shape 17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Mucho de la literatura escrito sobre los trabajadores migrantes está basado en historias y experiencias personales durante los años 1940s y 1950s.</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En la literatura, los trabajadores migrantes son retratados como personas que trabajan muy duro.</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Todas las obras de los autores que fueron utilizados en este proyecto de investigación eran, de alguna u otra manera, personalmente afectados por el trabajo en el campo; ya sea directamente al hacerlo ellos mismos o escuchar acerca de ella a través de familiares con experiencia.</a:t>
            </a:r>
          </a:p>
          <a:p>
            <a:pPr lvl="0">
              <a:spcBef>
                <a:spcPts val="0"/>
              </a:spcBef>
              <a:buNone/>
            </a:pPr>
            <a:r>
              <a:t/>
            </a:r>
            <a:endParaRPr>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Bibliografia</a:t>
            </a:r>
          </a:p>
        </p:txBody>
      </p:sp>
      <p:sp>
        <p:nvSpPr>
          <p:cNvPr id="178" name="Shape 17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spcAft>
                <a:spcPts val="0"/>
              </a:spcAft>
              <a:buNone/>
            </a:pPr>
            <a:r>
              <a:rPr lang="en" sz="1200">
                <a:solidFill>
                  <a:srgbClr val="000000"/>
                </a:solidFill>
                <a:latin typeface="Times New Roman"/>
                <a:ea typeface="Times New Roman"/>
                <a:cs typeface="Times New Roman"/>
                <a:sym typeface="Times New Roman"/>
              </a:rPr>
              <a:t>Day, Deanna. “Persevering with Hope: Francisco Jimenez.” </a:t>
            </a:r>
            <a:r>
              <a:rPr i="1" lang="en" sz="1200">
                <a:solidFill>
                  <a:srgbClr val="000000"/>
                </a:solidFill>
                <a:latin typeface="Times New Roman"/>
                <a:ea typeface="Times New Roman"/>
                <a:cs typeface="Times New Roman"/>
                <a:sym typeface="Times New Roman"/>
              </a:rPr>
              <a:t>Language Arts</a:t>
            </a:r>
            <a:r>
              <a:rPr lang="en" sz="1200">
                <a:solidFill>
                  <a:srgbClr val="000000"/>
                </a:solidFill>
                <a:latin typeface="Times New Roman"/>
                <a:ea typeface="Times New Roman"/>
                <a:cs typeface="Times New Roman"/>
                <a:sym typeface="Times New Roman"/>
              </a:rPr>
              <a:t>, 83.3 (2006): 266.</a:t>
            </a:r>
          </a:p>
          <a:p>
            <a:pPr lvl="0">
              <a:lnSpc>
                <a:spcPct val="143181"/>
              </a:lnSpc>
              <a:spcBef>
                <a:spcPts val="400"/>
              </a:spcBef>
              <a:spcAft>
                <a:spcPts val="0"/>
              </a:spcAft>
              <a:buNone/>
            </a:pPr>
            <a:r>
              <a:rPr lang="en" sz="1200">
                <a:solidFill>
                  <a:srgbClr val="000000"/>
                </a:solidFill>
                <a:latin typeface="Times New Roman"/>
                <a:ea typeface="Times New Roman"/>
                <a:cs typeface="Times New Roman"/>
                <a:sym typeface="Times New Roman"/>
              </a:rPr>
              <a:t>Dulfano, Isabel. “Some Thoughts Shared with Helena Maria Viramontes.” </a:t>
            </a:r>
            <a:r>
              <a:rPr i="1" lang="en" sz="1200">
                <a:solidFill>
                  <a:srgbClr val="000000"/>
                </a:solidFill>
                <a:latin typeface="Times New Roman"/>
                <a:ea typeface="Times New Roman"/>
                <a:cs typeface="Times New Roman"/>
                <a:sym typeface="Times New Roman"/>
              </a:rPr>
              <a:t>Women’s Studies</a:t>
            </a:r>
            <a:r>
              <a:rPr lang="en" sz="1200">
                <a:solidFill>
                  <a:srgbClr val="000000"/>
                </a:solidFill>
                <a:latin typeface="Times New Roman"/>
                <a:ea typeface="Times New Roman"/>
                <a:cs typeface="Times New Roman"/>
                <a:sym typeface="Times New Roman"/>
              </a:rPr>
              <a:t>, 30.5 (2001): 647-662.</a:t>
            </a:r>
          </a:p>
          <a:p>
            <a:pPr lvl="0">
              <a:lnSpc>
                <a:spcPct val="143181"/>
              </a:lnSpc>
              <a:spcBef>
                <a:spcPts val="400"/>
              </a:spcBef>
              <a:spcAft>
                <a:spcPts val="0"/>
              </a:spcAft>
              <a:buNone/>
            </a:pPr>
            <a:r>
              <a:rPr lang="en" sz="1200">
                <a:solidFill>
                  <a:srgbClr val="000000"/>
                </a:solidFill>
                <a:latin typeface="Times New Roman"/>
                <a:ea typeface="Times New Roman"/>
                <a:cs typeface="Times New Roman"/>
                <a:sym typeface="Times New Roman"/>
              </a:rPr>
              <a:t>"Facts about Farmworkers." </a:t>
            </a:r>
            <a:r>
              <a:rPr i="1" lang="en" sz="1200">
                <a:solidFill>
                  <a:srgbClr val="000000"/>
                </a:solidFill>
                <a:latin typeface="Times New Roman"/>
                <a:ea typeface="Times New Roman"/>
                <a:cs typeface="Times New Roman"/>
                <a:sym typeface="Times New Roman"/>
              </a:rPr>
              <a:t>FARMWORKER HEALTH FACTSHEET</a:t>
            </a:r>
            <a:r>
              <a:rPr lang="en" sz="1200">
                <a:solidFill>
                  <a:srgbClr val="000000"/>
                </a:solidFill>
                <a:latin typeface="Times New Roman"/>
                <a:ea typeface="Times New Roman"/>
                <a:cs typeface="Times New Roman"/>
                <a:sym typeface="Times New Roman"/>
              </a:rPr>
              <a:t>(n.d.): n. pag. </a:t>
            </a:r>
            <a:r>
              <a:rPr i="1" lang="en" sz="1200">
                <a:solidFill>
                  <a:srgbClr val="000000"/>
                </a:solidFill>
                <a:latin typeface="Times New Roman"/>
                <a:ea typeface="Times New Roman"/>
                <a:cs typeface="Times New Roman"/>
                <a:sym typeface="Times New Roman"/>
              </a:rPr>
              <a:t>National Center for Farmworker Health, Inc.</a:t>
            </a:r>
            <a:r>
              <a:rPr lang="en" sz="1200">
                <a:solidFill>
                  <a:srgbClr val="000000"/>
                </a:solidFill>
                <a:latin typeface="Times New Roman"/>
                <a:ea typeface="Times New Roman"/>
                <a:cs typeface="Times New Roman"/>
                <a:sym typeface="Times New Roman"/>
              </a:rPr>
              <a:t> NCFH, Aug. 2012. Web. 30 Apr. 2016.</a:t>
            </a:r>
          </a:p>
          <a:p>
            <a:pPr lvl="0">
              <a:spcBef>
                <a:spcPts val="0"/>
              </a:spcBef>
              <a:spcAft>
                <a:spcPts val="0"/>
              </a:spcAft>
              <a:buNone/>
            </a:pPr>
            <a:r>
              <a:rPr lang="en" sz="1200">
                <a:solidFill>
                  <a:srgbClr val="000000"/>
                </a:solidFill>
                <a:latin typeface="Times New Roman"/>
                <a:ea typeface="Times New Roman"/>
                <a:cs typeface="Times New Roman"/>
                <a:sym typeface="Times New Roman"/>
              </a:rPr>
              <a:t>García, Diana. "Operation Wetback." </a:t>
            </a:r>
            <a:r>
              <a:rPr i="1" lang="en" sz="1200">
                <a:solidFill>
                  <a:srgbClr val="000000"/>
                </a:solidFill>
                <a:latin typeface="Times New Roman"/>
                <a:ea typeface="Times New Roman"/>
                <a:cs typeface="Times New Roman"/>
                <a:sym typeface="Times New Roman"/>
              </a:rPr>
              <a:t>When Living Was a Labor Camp</a:t>
            </a:r>
            <a:r>
              <a:rPr lang="en" sz="1200">
                <a:solidFill>
                  <a:srgbClr val="000000"/>
                </a:solidFill>
                <a:latin typeface="Times New Roman"/>
                <a:ea typeface="Times New Roman"/>
                <a:cs typeface="Times New Roman"/>
                <a:sym typeface="Times New Roman"/>
              </a:rPr>
              <a:t>. Tucson: U of Arizona, 2000. N. pag. Print.</a:t>
            </a:r>
          </a:p>
          <a:p>
            <a:pPr lvl="0">
              <a:spcBef>
                <a:spcPts val="0"/>
              </a:spcBef>
              <a:spcAft>
                <a:spcPts val="0"/>
              </a:spcAft>
              <a:buNone/>
            </a:pPr>
            <a:r>
              <a:rPr lang="en" sz="1200">
                <a:solidFill>
                  <a:srgbClr val="000000"/>
                </a:solidFill>
                <a:latin typeface="Times New Roman"/>
                <a:ea typeface="Times New Roman"/>
                <a:cs typeface="Times New Roman"/>
                <a:sym typeface="Times New Roman"/>
              </a:rPr>
              <a:t>Jiménez, Francisco. </a:t>
            </a:r>
            <a:r>
              <a:rPr i="1" lang="en" sz="1200">
                <a:solidFill>
                  <a:srgbClr val="000000"/>
                </a:solidFill>
                <a:latin typeface="Times New Roman"/>
                <a:ea typeface="Times New Roman"/>
                <a:cs typeface="Times New Roman"/>
                <a:sym typeface="Times New Roman"/>
              </a:rPr>
              <a:t>The Circuit: Stories from the Life of a Migrant Child</a:t>
            </a:r>
            <a:r>
              <a:rPr lang="en" sz="1200">
                <a:solidFill>
                  <a:srgbClr val="000000"/>
                </a:solidFill>
                <a:latin typeface="Times New Roman"/>
                <a:ea typeface="Times New Roman"/>
                <a:cs typeface="Times New Roman"/>
                <a:sym typeface="Times New Roman"/>
              </a:rPr>
              <a:t>. Albuquerque: U of New Mexico, 1997. Print. </a:t>
            </a:r>
          </a:p>
          <a:p>
            <a:pPr lvl="0">
              <a:lnSpc>
                <a:spcPct val="143181"/>
              </a:lnSpc>
              <a:spcBef>
                <a:spcPts val="400"/>
              </a:spcBef>
              <a:spcAft>
                <a:spcPts val="0"/>
              </a:spcAft>
              <a:buNone/>
            </a:pPr>
            <a:r>
              <a:rPr lang="en" sz="1200">
                <a:solidFill>
                  <a:srgbClr val="000000"/>
                </a:solidFill>
                <a:latin typeface="Times New Roman"/>
                <a:ea typeface="Times New Roman"/>
                <a:cs typeface="Times New Roman"/>
                <a:sym typeface="Times New Roman"/>
              </a:rPr>
              <a:t>Madden, Robert. “Remembering Cesar Chavez.” </a:t>
            </a:r>
            <a:r>
              <a:rPr i="1" lang="en" sz="1200">
                <a:solidFill>
                  <a:srgbClr val="000000"/>
                </a:solidFill>
                <a:latin typeface="Times New Roman"/>
                <a:ea typeface="Times New Roman"/>
                <a:cs typeface="Times New Roman"/>
                <a:sym typeface="Times New Roman"/>
              </a:rPr>
              <a:t>Catholic New Times</a:t>
            </a:r>
            <a:r>
              <a:rPr lang="en" sz="1200">
                <a:solidFill>
                  <a:srgbClr val="000000"/>
                </a:solidFill>
                <a:latin typeface="Times New Roman"/>
                <a:ea typeface="Times New Roman"/>
                <a:cs typeface="Times New Roman"/>
                <a:sym typeface="Times New Roman"/>
              </a:rPr>
              <a:t>, 27.9 (2003): 7.</a:t>
            </a:r>
          </a:p>
          <a:p>
            <a:pPr lvl="0">
              <a:lnSpc>
                <a:spcPct val="143181"/>
              </a:lnSpc>
              <a:spcBef>
                <a:spcPts val="400"/>
              </a:spcBef>
              <a:spcAft>
                <a:spcPts val="0"/>
              </a:spcAft>
              <a:buNone/>
            </a:pPr>
            <a:r>
              <a:rPr lang="en" sz="1200">
                <a:solidFill>
                  <a:srgbClr val="000000"/>
                </a:solidFill>
                <a:latin typeface="Times New Roman"/>
                <a:ea typeface="Times New Roman"/>
                <a:cs typeface="Times New Roman"/>
                <a:sym typeface="Times New Roman"/>
              </a:rPr>
              <a:t>Maureen, Anthony J. “Caring for Migrant Farm Workers on Medical-Surgical Units. </a:t>
            </a:r>
            <a:r>
              <a:rPr i="1" lang="en" sz="1200">
                <a:solidFill>
                  <a:srgbClr val="000000"/>
                </a:solidFill>
                <a:latin typeface="Times New Roman"/>
                <a:ea typeface="Times New Roman"/>
                <a:cs typeface="Times New Roman"/>
                <a:sym typeface="Times New Roman"/>
              </a:rPr>
              <a:t>“Medsurg Nursing: Official Journal of the Academy of the Medical-Surgical Nurses</a:t>
            </a:r>
            <a:r>
              <a:rPr lang="en" sz="1200">
                <a:solidFill>
                  <a:srgbClr val="000000"/>
                </a:solidFill>
                <a:latin typeface="Times New Roman"/>
                <a:ea typeface="Times New Roman"/>
                <a:cs typeface="Times New Roman"/>
                <a:sym typeface="Times New Roman"/>
              </a:rPr>
              <a:t>”, 20.3 (2011): 123.</a:t>
            </a:r>
          </a:p>
          <a:p>
            <a:pPr lvl="0">
              <a:spcBef>
                <a:spcPts val="0"/>
              </a:spcBef>
              <a:spcAft>
                <a:spcPts val="0"/>
              </a:spcAft>
              <a:buNone/>
            </a:pPr>
            <a:r>
              <a:rPr lang="en" sz="1200">
                <a:solidFill>
                  <a:srgbClr val="000000"/>
                </a:solidFill>
                <a:latin typeface="Times New Roman"/>
                <a:ea typeface="Times New Roman"/>
                <a:cs typeface="Times New Roman"/>
                <a:sym typeface="Times New Roman"/>
              </a:rPr>
              <a:t>River, Tomas. </a:t>
            </a:r>
            <a:r>
              <a:rPr i="1" lang="en" sz="1200">
                <a:solidFill>
                  <a:srgbClr val="000000"/>
                </a:solidFill>
                <a:latin typeface="Times New Roman"/>
                <a:ea typeface="Times New Roman"/>
                <a:cs typeface="Times New Roman"/>
                <a:sym typeface="Times New Roman"/>
              </a:rPr>
              <a:t>...y No Se Lo Tragó La Tierra</a:t>
            </a:r>
            <a:r>
              <a:rPr lang="en" sz="1200">
                <a:solidFill>
                  <a:srgbClr val="000000"/>
                </a:solidFill>
                <a:latin typeface="Times New Roman"/>
                <a:ea typeface="Times New Roman"/>
                <a:cs typeface="Times New Roman"/>
                <a:sym typeface="Times New Roman"/>
              </a:rPr>
              <a:t>. Houston, Texas: Arte Publico Press, 1992. Print.</a:t>
            </a:r>
          </a:p>
          <a:p>
            <a:pPr lvl="0">
              <a:lnSpc>
                <a:spcPct val="143181"/>
              </a:lnSpc>
              <a:spcBef>
                <a:spcPts val="400"/>
              </a:spcBef>
              <a:spcAft>
                <a:spcPts val="0"/>
              </a:spcAft>
              <a:buNone/>
            </a:pPr>
            <a:r>
              <a:rPr lang="en" sz="1200">
                <a:solidFill>
                  <a:srgbClr val="000000"/>
                </a:solidFill>
                <a:latin typeface="Times New Roman"/>
                <a:ea typeface="Times New Roman"/>
                <a:cs typeface="Times New Roman"/>
                <a:sym typeface="Times New Roman"/>
              </a:rPr>
              <a:t>Mejia, James. “Migrant Farm Workers as Environmental Pioneers/Los Trabajadores Migrantes Del Campo Como Pioneros Ambientales.” </a:t>
            </a:r>
            <a:r>
              <a:rPr i="1" lang="en" sz="1200">
                <a:solidFill>
                  <a:srgbClr val="000000"/>
                </a:solidFill>
                <a:latin typeface="Times New Roman"/>
                <a:ea typeface="Times New Roman"/>
                <a:cs typeface="Times New Roman"/>
                <a:sym typeface="Times New Roman"/>
              </a:rPr>
              <a:t>La Voz Bilingue</a:t>
            </a:r>
            <a:r>
              <a:rPr lang="en" sz="1200">
                <a:solidFill>
                  <a:srgbClr val="000000"/>
                </a:solidFill>
                <a:latin typeface="Times New Roman"/>
                <a:ea typeface="Times New Roman"/>
                <a:cs typeface="Times New Roman"/>
                <a:sym typeface="Times New Roman"/>
              </a:rPr>
              <a:t>, 39.16 (2013): 6.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Bibliografia</a:t>
            </a:r>
          </a:p>
        </p:txBody>
      </p:sp>
      <p:sp>
        <p:nvSpPr>
          <p:cNvPr id="184" name="Shape 18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Nahmias, Rick. “From </a:t>
            </a:r>
            <a:r>
              <a:rPr i="1" lang="en" sz="1300">
                <a:solidFill>
                  <a:srgbClr val="000000"/>
                </a:solidFill>
                <a:latin typeface="Times New Roman"/>
                <a:ea typeface="Times New Roman"/>
                <a:cs typeface="Times New Roman"/>
                <a:sym typeface="Times New Roman"/>
              </a:rPr>
              <a:t>The Migrant Project: Contemporary California Farm Workers</a:t>
            </a:r>
            <a:r>
              <a:rPr lang="en" sz="1300">
                <a:solidFill>
                  <a:srgbClr val="000000"/>
                </a:solidFill>
                <a:latin typeface="Times New Roman"/>
                <a:ea typeface="Times New Roman"/>
                <a:cs typeface="Times New Roman"/>
                <a:sym typeface="Times New Roman"/>
              </a:rPr>
              <a:t>.” Gastronomica 4.4 (2004): 72-77.  </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“National Farm Worker Ministry-Together with Farm Workers Harvesting Justice.” </a:t>
            </a:r>
            <a:r>
              <a:rPr i="1" lang="en" sz="1300">
                <a:solidFill>
                  <a:srgbClr val="000000"/>
                </a:solidFill>
                <a:latin typeface="Times New Roman"/>
                <a:ea typeface="Times New Roman"/>
                <a:cs typeface="Times New Roman"/>
                <a:sym typeface="Times New Roman"/>
              </a:rPr>
              <a:t>National Farm Worker Ministry RSS</a:t>
            </a:r>
            <a:r>
              <a:rPr lang="en" sz="1300">
                <a:solidFill>
                  <a:srgbClr val="000000"/>
                </a:solidFill>
                <a:latin typeface="Times New Roman"/>
                <a:ea typeface="Times New Roman"/>
                <a:cs typeface="Times New Roman"/>
                <a:sym typeface="Times New Roman"/>
              </a:rPr>
              <a:t>, Anonymous. 2016. Web. 18 Feb. 2016.</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Pérez, Miguel A, and and others. "Northern California Hispanic Migrant Farm Workers Health Status: A Case Study." </a:t>
            </a:r>
            <a:r>
              <a:rPr i="1" lang="en" sz="1300">
                <a:solidFill>
                  <a:srgbClr val="000000"/>
                </a:solidFill>
                <a:latin typeface="Times New Roman"/>
                <a:ea typeface="Times New Roman"/>
                <a:cs typeface="Times New Roman"/>
                <a:sym typeface="Times New Roman"/>
              </a:rPr>
              <a:t>Migration World Magazine</a:t>
            </a:r>
            <a:r>
              <a:rPr lang="en" sz="1300">
                <a:solidFill>
                  <a:srgbClr val="000000"/>
                </a:solidFill>
                <a:latin typeface="Times New Roman"/>
                <a:ea typeface="Times New Roman"/>
                <a:cs typeface="Times New Roman"/>
                <a:sym typeface="Times New Roman"/>
              </a:rPr>
              <a:t>, 26.1/2 (1998): 17-23.</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Rodriguez, Arturo S. “Why Cesar Chavez Led a Movement as Well as a Union.” </a:t>
            </a:r>
            <a:r>
              <a:rPr i="1" lang="en" sz="1300">
                <a:solidFill>
                  <a:srgbClr val="000000"/>
                </a:solidFill>
                <a:latin typeface="Times New Roman"/>
                <a:ea typeface="Times New Roman"/>
                <a:cs typeface="Times New Roman"/>
                <a:sym typeface="Times New Roman"/>
              </a:rPr>
              <a:t>Harvard Journal of Hispanic Policy</a:t>
            </a:r>
            <a:r>
              <a:rPr lang="en" sz="1300">
                <a:solidFill>
                  <a:srgbClr val="000000"/>
                </a:solidFill>
                <a:latin typeface="Times New Roman"/>
                <a:ea typeface="Times New Roman"/>
                <a:cs typeface="Times New Roman"/>
                <a:sym typeface="Times New Roman"/>
              </a:rPr>
              <a:t>, 23 (2011): 15.</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Soto, Gary. </a:t>
            </a:r>
            <a:r>
              <a:rPr i="1" lang="en" sz="1300">
                <a:solidFill>
                  <a:srgbClr val="000000"/>
                </a:solidFill>
                <a:latin typeface="Times New Roman"/>
                <a:ea typeface="Times New Roman"/>
                <a:cs typeface="Times New Roman"/>
                <a:sym typeface="Times New Roman"/>
              </a:rPr>
              <a:t>The Elements of San Joaquin</a:t>
            </a:r>
            <a:r>
              <a:rPr lang="en" sz="1300">
                <a:solidFill>
                  <a:srgbClr val="000000"/>
                </a:solidFill>
                <a:latin typeface="Times New Roman"/>
                <a:ea typeface="Times New Roman"/>
                <a:cs typeface="Times New Roman"/>
                <a:sym typeface="Times New Roman"/>
              </a:rPr>
              <a:t>. Pittsburgh: U of Pittsburgh, 1977. Print.</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“The Migrant Clinicians Network.” </a:t>
            </a:r>
            <a:r>
              <a:rPr i="1" lang="en" sz="1300">
                <a:solidFill>
                  <a:srgbClr val="000000"/>
                </a:solidFill>
                <a:latin typeface="Times New Roman"/>
                <a:ea typeface="Times New Roman"/>
                <a:cs typeface="Times New Roman"/>
                <a:sym typeface="Times New Roman"/>
              </a:rPr>
              <a:t>“The Migrant/Seasonal Farmworker</a:t>
            </a:r>
            <a:r>
              <a:rPr lang="en" sz="1300">
                <a:solidFill>
                  <a:srgbClr val="000000"/>
                </a:solidFill>
                <a:latin typeface="Times New Roman"/>
                <a:ea typeface="Times New Roman"/>
                <a:cs typeface="Times New Roman"/>
                <a:sym typeface="Times New Roman"/>
              </a:rPr>
              <a:t>. PerfectCube LLC, 2014. Web. 18 Feb. 2016.</a:t>
            </a:r>
          </a:p>
          <a:p>
            <a:pPr lvl="0">
              <a:lnSpc>
                <a:spcPct val="143181"/>
              </a:lnSpc>
              <a:spcBef>
                <a:spcPts val="400"/>
              </a:spcBef>
              <a:spcAft>
                <a:spcPts val="0"/>
              </a:spcAft>
              <a:buNone/>
            </a:pPr>
            <a:r>
              <a:rPr lang="en" sz="1300">
                <a:solidFill>
                  <a:srgbClr val="000000"/>
                </a:solidFill>
                <a:latin typeface="Times New Roman"/>
                <a:ea typeface="Times New Roman"/>
                <a:cs typeface="Times New Roman"/>
                <a:sym typeface="Times New Roman"/>
              </a:rPr>
              <a:t>Viramontes, Helena. </a:t>
            </a:r>
            <a:r>
              <a:rPr i="1" lang="en" sz="1300">
                <a:solidFill>
                  <a:srgbClr val="000000"/>
                </a:solidFill>
                <a:latin typeface="Times New Roman"/>
                <a:ea typeface="Times New Roman"/>
                <a:cs typeface="Times New Roman"/>
                <a:sym typeface="Times New Roman"/>
              </a:rPr>
              <a:t>Under the Feet of Jesus</a:t>
            </a:r>
            <a:r>
              <a:rPr lang="en" sz="1300">
                <a:solidFill>
                  <a:srgbClr val="000000"/>
                </a:solidFill>
                <a:latin typeface="Times New Roman"/>
                <a:ea typeface="Times New Roman"/>
                <a:cs typeface="Times New Roman"/>
                <a:sym typeface="Times New Roman"/>
              </a:rPr>
              <a:t>. United States of America: First Plume Printing, 1996. Print.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Resumen</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spcAft>
                <a:spcPts val="0"/>
              </a:spcAft>
              <a:buNone/>
            </a:pPr>
            <a:r>
              <a:rPr lang="en" sz="1600">
                <a:solidFill>
                  <a:srgbClr val="000000"/>
                </a:solidFill>
                <a:latin typeface="Times New Roman"/>
                <a:ea typeface="Times New Roman"/>
                <a:cs typeface="Times New Roman"/>
                <a:sym typeface="Times New Roman"/>
              </a:rPr>
              <a:t>Después de trabajar en estrecha colaboración con la comunidad latina en Salinas empecé a preguntarme sobre las luchas y dificultades que enfrentan los trabajadores agrícolas al trabajar en el campo y en su vida cotidiana. Quería saber más de su vida, de las condiciones bajo las cuales trabajan, y de sus contribuciones a las comunidades en las cuales trabajan. A la luz de esto el objetivo principal de este proyecto de investigación es considerar la historia de los trabajadores migrantes en el sudoeste de los EEUU, estudiar su modo de vida,  y examinar las condiciones y dificultades bajo las cuales trabajan cada día. Con el fin de señalar las luchas y el duro encargo del trabajador migrante nuestro estudio también examina varias piezas literarias para ver cómo los autores retratan la vida y las condiciones bajo cuales trabajan estos obreros, y para ver cómo éstos lidian con sus adversidades.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Shape 189"/>
          <p:cNvSpPr txBox="1"/>
          <p:nvPr/>
        </p:nvSpPr>
        <p:spPr>
          <a:xfrm>
            <a:off x="2740700" y="436000"/>
            <a:ext cx="4522200" cy="1905900"/>
          </a:xfrm>
          <a:prstGeom prst="rect">
            <a:avLst/>
          </a:prstGeom>
          <a:noFill/>
          <a:ln>
            <a:noFill/>
          </a:ln>
        </p:spPr>
        <p:txBody>
          <a:bodyPr anchorCtr="0" anchor="t" bIns="91425" lIns="91425" rIns="91425" tIns="91425">
            <a:noAutofit/>
          </a:bodyPr>
          <a:lstStyle/>
          <a:p>
            <a:pPr lvl="0">
              <a:spcBef>
                <a:spcPts val="0"/>
              </a:spcBef>
              <a:buNone/>
            </a:pPr>
            <a:r>
              <a:rPr lang="en" sz="10000">
                <a:latin typeface="Times New Roman"/>
                <a:ea typeface="Times New Roman"/>
                <a:cs typeface="Times New Roman"/>
                <a:sym typeface="Times New Roman"/>
              </a:rPr>
              <a:t>Gracias!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Esquema</a:t>
            </a:r>
          </a:p>
        </p:txBody>
      </p:sp>
      <p:sp>
        <p:nvSpPr>
          <p:cNvPr id="79" name="Shape 7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Preguntas de investigación</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Métodos de investigación</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Idea general de “trabajador migrante”</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Hechos sobre los trabajadores migrantes</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Cuidado de la salud para los trabajadores migrantes</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Contribuciones de la comunidad de trabajadores migrantes</a:t>
            </a:r>
          </a:p>
          <a:p>
            <a:pPr indent="-330200" lvl="0" marL="457200" rtl="0">
              <a:spcBef>
                <a:spcPts val="0"/>
              </a:spcBef>
              <a:buClr>
                <a:srgbClr val="000000"/>
              </a:buClr>
              <a:buSzPct val="100000"/>
              <a:buFont typeface="Times New Roman"/>
              <a:buAutoNum type="arabicPeriod"/>
            </a:pPr>
            <a:r>
              <a:rPr i="1" lang="en" sz="1600">
                <a:solidFill>
                  <a:srgbClr val="000000"/>
                </a:solidFill>
                <a:latin typeface="Times New Roman"/>
                <a:ea typeface="Times New Roman"/>
                <a:cs typeface="Times New Roman"/>
                <a:sym typeface="Times New Roman"/>
              </a:rPr>
              <a:t>Elements of San Joaquin</a:t>
            </a:r>
            <a:r>
              <a:rPr lang="en" sz="1600">
                <a:solidFill>
                  <a:srgbClr val="000000"/>
                </a:solidFill>
                <a:latin typeface="Times New Roman"/>
                <a:ea typeface="Times New Roman"/>
                <a:cs typeface="Times New Roman"/>
                <a:sym typeface="Times New Roman"/>
              </a:rPr>
              <a:t>(Elementos de San Joaquin)</a:t>
            </a:r>
          </a:p>
          <a:p>
            <a:pPr indent="-330200" lvl="0" marL="457200" rtl="0">
              <a:spcBef>
                <a:spcPts val="0"/>
              </a:spcBef>
              <a:buClr>
                <a:srgbClr val="000000"/>
              </a:buClr>
              <a:buSzPct val="100000"/>
              <a:buFont typeface="Times New Roman"/>
              <a:buAutoNum type="arabicPeriod"/>
            </a:pPr>
            <a:r>
              <a:rPr i="1" lang="en" sz="1600">
                <a:solidFill>
                  <a:srgbClr val="000000"/>
                </a:solidFill>
                <a:latin typeface="Times New Roman"/>
                <a:ea typeface="Times New Roman"/>
                <a:cs typeface="Times New Roman"/>
                <a:sym typeface="Times New Roman"/>
              </a:rPr>
              <a:t>Operation Wetback</a:t>
            </a:r>
            <a:r>
              <a:rPr lang="en" sz="1600">
                <a:solidFill>
                  <a:srgbClr val="000000"/>
                </a:solidFill>
                <a:latin typeface="Times New Roman"/>
                <a:ea typeface="Times New Roman"/>
                <a:cs typeface="Times New Roman"/>
                <a:sym typeface="Times New Roman"/>
              </a:rPr>
              <a:t>(Operacion de espalda mojada)</a:t>
            </a:r>
          </a:p>
          <a:p>
            <a:pPr indent="-330200" lvl="0" marL="457200" rtl="0">
              <a:spcBef>
                <a:spcPts val="0"/>
              </a:spcBef>
              <a:buClr>
                <a:srgbClr val="000000"/>
              </a:buClr>
              <a:buSzPct val="100000"/>
              <a:buFont typeface="Times New Roman"/>
              <a:buAutoNum type="arabicPeriod"/>
            </a:pPr>
            <a:r>
              <a:rPr i="1" lang="en" sz="1600">
                <a:solidFill>
                  <a:srgbClr val="000000"/>
                </a:solidFill>
                <a:latin typeface="Times New Roman"/>
                <a:ea typeface="Times New Roman"/>
                <a:cs typeface="Times New Roman"/>
                <a:sym typeface="Times New Roman"/>
              </a:rPr>
              <a:t>Under the Feet of Jesus</a:t>
            </a:r>
            <a:r>
              <a:rPr lang="en" sz="1600">
                <a:solidFill>
                  <a:srgbClr val="000000"/>
                </a:solidFill>
                <a:latin typeface="Times New Roman"/>
                <a:ea typeface="Times New Roman"/>
                <a:cs typeface="Times New Roman"/>
                <a:sym typeface="Times New Roman"/>
              </a:rPr>
              <a:t>(Bajo los pies de Jesus)</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Conclusiones</a:t>
            </a:r>
          </a:p>
          <a:p>
            <a:pPr indent="-330200" lvl="0" marL="457200" rtl="0">
              <a:spcBef>
                <a:spcPts val="0"/>
              </a:spcBef>
              <a:buClr>
                <a:srgbClr val="000000"/>
              </a:buClr>
              <a:buSzPct val="100000"/>
              <a:buFont typeface="Times New Roman"/>
              <a:buAutoNum type="arabicPeriod"/>
            </a:pPr>
            <a:r>
              <a:rPr lang="en" sz="1600">
                <a:solidFill>
                  <a:srgbClr val="000000"/>
                </a:solidFill>
                <a:latin typeface="Times New Roman"/>
                <a:ea typeface="Times New Roman"/>
                <a:cs typeface="Times New Roman"/>
                <a:sym typeface="Times New Roman"/>
              </a:rPr>
              <a:t>Bibliografia</a:t>
            </a:r>
          </a:p>
          <a:p>
            <a:pPr lvl="0" rtl="0">
              <a:spcBef>
                <a:spcPts val="0"/>
              </a:spcBef>
              <a:buNone/>
            </a:pPr>
            <a:r>
              <a:t/>
            </a:r>
            <a:endParaRPr sz="1600">
              <a:solidFill>
                <a:srgbClr val="000000"/>
              </a:solidFill>
              <a:latin typeface="Times New Roman"/>
              <a:ea typeface="Times New Roman"/>
              <a:cs typeface="Times New Roman"/>
              <a:sym typeface="Times New Roman"/>
            </a:endParaRPr>
          </a:p>
          <a:p>
            <a:pPr lvl="0" rtl="0">
              <a:spcBef>
                <a:spcPts val="0"/>
              </a:spcBef>
              <a:buNone/>
            </a:pPr>
            <a:r>
              <a:t/>
            </a:r>
            <a:endParaRPr sz="1600">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Preguntas de investigación</a:t>
            </a:r>
          </a:p>
        </p:txBody>
      </p:sp>
      <p:sp>
        <p:nvSpPr>
          <p:cNvPr id="85" name="Shape 8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lr>
                <a:srgbClr val="000000"/>
              </a:buClr>
              <a:buFont typeface="Times New Roman"/>
              <a:buAutoNum type="arabicPeriod"/>
            </a:pPr>
            <a:r>
              <a:rPr lang="en">
                <a:solidFill>
                  <a:srgbClr val="000000"/>
                </a:solidFill>
                <a:latin typeface="Times New Roman"/>
                <a:ea typeface="Times New Roman"/>
                <a:cs typeface="Times New Roman"/>
                <a:sym typeface="Times New Roman"/>
              </a:rPr>
              <a:t>¿Cuál es la idea general de un trabajador migrante?</a:t>
            </a:r>
          </a:p>
          <a:p>
            <a:pPr indent="-228600" lvl="0" marL="457200" rtl="0">
              <a:spcBef>
                <a:spcPts val="0"/>
              </a:spcBef>
              <a:buClr>
                <a:srgbClr val="000000"/>
              </a:buClr>
              <a:buFont typeface="Times New Roman"/>
              <a:buAutoNum type="arabicPeriod"/>
            </a:pPr>
            <a:r>
              <a:rPr lang="en">
                <a:solidFill>
                  <a:srgbClr val="000000"/>
                </a:solidFill>
                <a:latin typeface="Times New Roman"/>
                <a:ea typeface="Times New Roman"/>
                <a:cs typeface="Times New Roman"/>
                <a:sym typeface="Times New Roman"/>
              </a:rPr>
              <a:t>¿Qué dificultades se enfrentan a diario?</a:t>
            </a:r>
          </a:p>
          <a:p>
            <a:pPr indent="-228600" lvl="0" marL="457200" rtl="0">
              <a:spcBef>
                <a:spcPts val="0"/>
              </a:spcBef>
              <a:buClr>
                <a:srgbClr val="000000"/>
              </a:buClr>
              <a:buFont typeface="Times New Roman"/>
              <a:buAutoNum type="arabicPeriod"/>
            </a:pPr>
            <a:r>
              <a:rPr lang="en">
                <a:solidFill>
                  <a:srgbClr val="000000"/>
                </a:solidFill>
                <a:latin typeface="Times New Roman"/>
                <a:ea typeface="Times New Roman"/>
                <a:cs typeface="Times New Roman"/>
                <a:sym typeface="Times New Roman"/>
              </a:rPr>
              <a:t>En qué manera son resistentes en su trabajo y la vida cotidiana?</a:t>
            </a:r>
          </a:p>
          <a:p>
            <a:pPr indent="-228600" lvl="0" marL="457200" rtl="0">
              <a:spcBef>
                <a:spcPts val="0"/>
              </a:spcBef>
              <a:buClr>
                <a:srgbClr val="000000"/>
              </a:buClr>
              <a:buFont typeface="Times New Roman"/>
              <a:buAutoNum type="arabicPeriod"/>
            </a:pPr>
            <a:r>
              <a:rPr lang="en">
                <a:solidFill>
                  <a:srgbClr val="000000"/>
                </a:solidFill>
                <a:latin typeface="Times New Roman"/>
                <a:ea typeface="Times New Roman"/>
                <a:cs typeface="Times New Roman"/>
                <a:sym typeface="Times New Roman"/>
              </a:rPr>
              <a:t>¿De qué manera la literatura retratar esta comunidad?</a:t>
            </a:r>
          </a:p>
          <a:p>
            <a:pPr indent="-228600" lvl="0" marL="457200" rtl="0">
              <a:spcBef>
                <a:spcPts val="0"/>
              </a:spcBef>
              <a:buClr>
                <a:srgbClr val="000000"/>
              </a:buClr>
              <a:buFont typeface="Times New Roman"/>
              <a:buAutoNum type="arabicPeriod"/>
            </a:pPr>
            <a:r>
              <a:rPr lang="en">
                <a:solidFill>
                  <a:srgbClr val="000000"/>
                </a:solidFill>
                <a:latin typeface="Times New Roman"/>
                <a:ea typeface="Times New Roman"/>
                <a:cs typeface="Times New Roman"/>
                <a:sym typeface="Times New Roman"/>
              </a:rPr>
              <a:t>Es la información en piezas literarias válidas sobre los trabajadores migrantes?</a:t>
            </a:r>
          </a:p>
          <a:p>
            <a:pPr indent="-228600" lvl="0" marL="457200" rtl="0">
              <a:spcBef>
                <a:spcPts val="0"/>
              </a:spcBef>
              <a:buClr>
                <a:srgbClr val="000000"/>
              </a:buClr>
              <a:buFont typeface="Times New Roman"/>
              <a:buAutoNum type="arabicPeriod"/>
            </a:pPr>
            <a:r>
              <a:rPr lang="en">
                <a:solidFill>
                  <a:srgbClr val="000000"/>
                </a:solidFill>
                <a:latin typeface="Times New Roman"/>
                <a:ea typeface="Times New Roman"/>
                <a:cs typeface="Times New Roman"/>
                <a:sym typeface="Times New Roman"/>
              </a:rPr>
              <a:t>¿Cuáles son algunas dificultades puestas en marcha para la comunidad de trabajo migrante, como se ve a través de piezas de la literatura?</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Metodos</a:t>
            </a:r>
          </a:p>
        </p:txBody>
      </p:sp>
      <p:sp>
        <p:nvSpPr>
          <p:cNvPr id="91" name="Shape 9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Poemas</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Cuentos cortos</a:t>
            </a:r>
          </a:p>
          <a:p>
            <a:pPr indent="-228600" lvl="0" marL="457200" rtl="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Novelas</a:t>
            </a:r>
          </a:p>
          <a:p>
            <a:pPr indent="-228600" lvl="0" marL="457200">
              <a:spcBef>
                <a:spcPts val="0"/>
              </a:spcBef>
              <a:buClr>
                <a:srgbClr val="000000"/>
              </a:buClr>
              <a:buFont typeface="Times New Roman"/>
            </a:pPr>
            <a:r>
              <a:rPr lang="en">
                <a:solidFill>
                  <a:srgbClr val="000000"/>
                </a:solidFill>
                <a:latin typeface="Times New Roman"/>
                <a:ea typeface="Times New Roman"/>
                <a:cs typeface="Times New Roman"/>
                <a:sym typeface="Times New Roman"/>
              </a:rPr>
              <a:t>Artículos críticos y periodicos analiticos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Idea general de “trabajador migrante”</a:t>
            </a:r>
          </a:p>
        </p:txBody>
      </p:sp>
      <p:sp>
        <p:nvSpPr>
          <p:cNvPr id="97" name="Shape 97"/>
          <p:cNvSpPr txBox="1"/>
          <p:nvPr>
            <p:ph idx="1" type="body"/>
          </p:nvPr>
        </p:nvSpPr>
        <p:spPr>
          <a:xfrm>
            <a:off x="311700" y="1266325"/>
            <a:ext cx="5596200" cy="3302700"/>
          </a:xfrm>
          <a:prstGeom prst="rect">
            <a:avLst/>
          </a:prstGeom>
        </p:spPr>
        <p:txBody>
          <a:bodyPr anchorCtr="0" anchor="t" bIns="91425" lIns="91425" rIns="91425" tIns="91425">
            <a:noAutofit/>
          </a:bodyPr>
          <a:lstStyle/>
          <a:p>
            <a:pPr lvl="0" rtl="0">
              <a:lnSpc>
                <a:spcPct val="200000"/>
              </a:lnSpc>
              <a:spcBef>
                <a:spcPts val="0"/>
              </a:spcBef>
              <a:spcAft>
                <a:spcPts val="0"/>
              </a:spcAft>
              <a:buNone/>
            </a:pPr>
            <a:r>
              <a:rPr lang="en" sz="1400">
                <a:solidFill>
                  <a:srgbClr val="000000"/>
                </a:solidFill>
                <a:latin typeface="Times New Roman"/>
                <a:ea typeface="Times New Roman"/>
                <a:cs typeface="Times New Roman"/>
                <a:sym typeface="Times New Roman"/>
              </a:rPr>
              <a:t>The “Migrant Clinicians Network” defines a migrant farm worker as:</a:t>
            </a:r>
          </a:p>
          <a:p>
            <a:pPr indent="0" lvl="0" marL="457200" rtl="0">
              <a:lnSpc>
                <a:spcPct val="100000"/>
              </a:lnSpc>
              <a:spcBef>
                <a:spcPts val="0"/>
              </a:spcBef>
              <a:spcAft>
                <a:spcPts val="0"/>
              </a:spcAft>
              <a:buNone/>
            </a:pPr>
            <a:r>
              <a:rPr i="1" lang="en" sz="1600">
                <a:solidFill>
                  <a:srgbClr val="000000"/>
                </a:solidFill>
                <a:latin typeface="Times New Roman"/>
                <a:ea typeface="Times New Roman"/>
                <a:cs typeface="Times New Roman"/>
                <a:sym typeface="Times New Roman"/>
              </a:rPr>
              <a:t>“ A migrant farmworker is defined as an individual who is required to be absent from a permanent place of residence for the purpose of seeking employment in agricultural work. Migrant farmworkers are also called migratory agricultural workers. Seasonal farmworkers are individuals who are employed in temporary farmwork but do not move from their permanent residence to see farmwork; they may also have other sources of employment.”</a:t>
            </a:r>
          </a:p>
        </p:txBody>
      </p:sp>
      <p:pic>
        <p:nvPicPr>
          <p:cNvPr id="98" name="Shape 98"/>
          <p:cNvPicPr preferRelativeResize="0"/>
          <p:nvPr/>
        </p:nvPicPr>
        <p:blipFill>
          <a:blip r:embed="rId3">
            <a:alphaModFix/>
          </a:blip>
          <a:stretch>
            <a:fillRect/>
          </a:stretch>
        </p:blipFill>
        <p:spPr>
          <a:xfrm>
            <a:off x="5951600" y="1266325"/>
            <a:ext cx="3110675" cy="26322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solidFill>
                  <a:srgbClr val="000000"/>
                </a:solidFill>
              </a:rPr>
              <a:t>Hechos sobre los trabajadores migrantes</a:t>
            </a:r>
          </a:p>
        </p:txBody>
      </p:sp>
      <p:sp>
        <p:nvSpPr>
          <p:cNvPr id="104" name="Shape 104"/>
          <p:cNvSpPr txBox="1"/>
          <p:nvPr>
            <p:ph idx="1" type="body"/>
          </p:nvPr>
        </p:nvSpPr>
        <p:spPr>
          <a:xfrm>
            <a:off x="311700" y="1266325"/>
            <a:ext cx="3532200" cy="3302700"/>
          </a:xfrm>
          <a:prstGeom prst="rect">
            <a:avLst/>
          </a:prstGeom>
        </p:spPr>
        <p:txBody>
          <a:bodyPr anchorCtr="0" anchor="t" bIns="91425" lIns="91425" rIns="91425" tIns="91425">
            <a:noAutofit/>
          </a:bodyPr>
          <a:lstStyle/>
          <a:p>
            <a:pPr indent="-311150" lvl="0" marL="457200">
              <a:spcBef>
                <a:spcPts val="0"/>
              </a:spcBef>
              <a:buClr>
                <a:srgbClr val="000000"/>
              </a:buClr>
              <a:buSzPct val="100000"/>
              <a:buFont typeface="Times New Roman"/>
            </a:pPr>
            <a:r>
              <a:rPr lang="en" sz="1300">
                <a:solidFill>
                  <a:srgbClr val="000000"/>
                </a:solidFill>
                <a:latin typeface="Times New Roman"/>
                <a:ea typeface="Times New Roman"/>
                <a:cs typeface="Times New Roman"/>
                <a:sym typeface="Times New Roman"/>
              </a:rPr>
              <a:t>La idea del "circuito"</a:t>
            </a:r>
          </a:p>
          <a:p>
            <a:pPr indent="-311150" lvl="0" marL="457200">
              <a:spcBef>
                <a:spcPts val="0"/>
              </a:spcBef>
              <a:buClr>
                <a:srgbClr val="000000"/>
              </a:buClr>
              <a:buSzPct val="100000"/>
              <a:buFont typeface="Times New Roman"/>
            </a:pPr>
            <a:r>
              <a:rPr lang="en" sz="1300">
                <a:solidFill>
                  <a:srgbClr val="000000"/>
                </a:solidFill>
                <a:latin typeface="Times New Roman"/>
                <a:ea typeface="Times New Roman"/>
                <a:cs typeface="Times New Roman"/>
                <a:sym typeface="Times New Roman"/>
              </a:rPr>
              <a:t>Salario anual de $ 12,500-15,000 de forma individual; los que tienen las familias a ganar entre $ 17,500 a $ 19,999 (Ministerio Nacional Campesino).</a:t>
            </a:r>
          </a:p>
          <a:p>
            <a:pPr indent="-311150" lvl="0" marL="457200">
              <a:spcBef>
                <a:spcPts val="0"/>
              </a:spcBef>
              <a:buClr>
                <a:srgbClr val="000000"/>
              </a:buClr>
              <a:buSzPct val="100000"/>
              <a:buFont typeface="Times New Roman"/>
            </a:pPr>
            <a:r>
              <a:rPr lang="en" sz="1300">
                <a:solidFill>
                  <a:srgbClr val="000000"/>
                </a:solidFill>
                <a:latin typeface="Times New Roman"/>
                <a:ea typeface="Times New Roman"/>
                <a:cs typeface="Times New Roman"/>
                <a:sym typeface="Times New Roman"/>
              </a:rPr>
              <a:t>Trabajan largas horas y el trabajo es físicamente muy vigoroso en el cuerpo</a:t>
            </a:r>
          </a:p>
          <a:p>
            <a:pPr indent="-311150" lvl="0" marL="457200">
              <a:spcBef>
                <a:spcPts val="0"/>
              </a:spcBef>
              <a:buClr>
                <a:srgbClr val="000000"/>
              </a:buClr>
              <a:buSzPct val="100000"/>
              <a:buFont typeface="Times New Roman"/>
            </a:pPr>
            <a:r>
              <a:rPr lang="en" sz="1300">
                <a:solidFill>
                  <a:srgbClr val="000000"/>
                </a:solidFill>
                <a:latin typeface="Times New Roman"/>
                <a:ea typeface="Times New Roman"/>
                <a:cs typeface="Times New Roman"/>
                <a:sym typeface="Times New Roman"/>
              </a:rPr>
              <a:t>Muchos riesgos para la salud; por ejemplo, entrar en contacto cercano a los pesticidas, erupciones en la piel / cáncer, agotamiento por calor y mucho más. (Maureen Anthony, "El cuidado de los trabajadores agrícolas migrantes en unidades médico-quirúrgicas")</a:t>
            </a:r>
          </a:p>
          <a:p>
            <a:pPr lvl="0">
              <a:spcBef>
                <a:spcPts val="0"/>
              </a:spcBef>
              <a:buNone/>
            </a:pPr>
            <a:r>
              <a:t/>
            </a:r>
            <a:endParaRPr/>
          </a:p>
        </p:txBody>
      </p:sp>
      <p:pic>
        <p:nvPicPr>
          <p:cNvPr id="105" name="Shape 105"/>
          <p:cNvPicPr preferRelativeResize="0"/>
          <p:nvPr/>
        </p:nvPicPr>
        <p:blipFill>
          <a:blip r:embed="rId3">
            <a:alphaModFix/>
          </a:blip>
          <a:stretch>
            <a:fillRect/>
          </a:stretch>
        </p:blipFill>
        <p:spPr>
          <a:xfrm>
            <a:off x="4694424" y="1240724"/>
            <a:ext cx="3353900" cy="33539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400">
                <a:solidFill>
                  <a:srgbClr val="000000"/>
                </a:solidFill>
              </a:rPr>
              <a:t>Cuidado de la salud para los trabajadores migrantes</a:t>
            </a:r>
          </a:p>
        </p:txBody>
      </p:sp>
      <p:sp>
        <p:nvSpPr>
          <p:cNvPr id="111" name="Shape 111"/>
          <p:cNvSpPr txBox="1"/>
          <p:nvPr>
            <p:ph idx="1" type="body"/>
          </p:nvPr>
        </p:nvSpPr>
        <p:spPr>
          <a:xfrm>
            <a:off x="257100" y="1255400"/>
            <a:ext cx="8520600" cy="3302700"/>
          </a:xfrm>
          <a:prstGeom prst="rect">
            <a:avLst/>
          </a:prstGeom>
        </p:spPr>
        <p:txBody>
          <a:bodyPr anchorCtr="0" anchor="t" bIns="91425" lIns="91425" rIns="91425" tIns="91425">
            <a:noAutofit/>
          </a:bodyPr>
          <a:lstStyle/>
          <a:p>
            <a:pPr indent="-317500" lvl="0" marL="457200" rtl="0">
              <a:lnSpc>
                <a:spcPct val="100000"/>
              </a:lnSpc>
              <a:spcBef>
                <a:spcPts val="0"/>
              </a:spcBef>
              <a:spcAft>
                <a:spcPts val="0"/>
              </a:spcAft>
              <a:buClr>
                <a:srgbClr val="000000"/>
              </a:buClr>
              <a:buSzPct val="100000"/>
              <a:buFont typeface="Times New Roman"/>
            </a:pPr>
            <a:r>
              <a:rPr i="1" lang="en" sz="1400">
                <a:solidFill>
                  <a:srgbClr val="000000"/>
                </a:solidFill>
                <a:latin typeface="Times New Roman"/>
                <a:ea typeface="Times New Roman"/>
                <a:cs typeface="Times New Roman"/>
                <a:sym typeface="Times New Roman"/>
              </a:rPr>
              <a:t>“An estimated 300,000 farm workers are poisoned every year by pesticides used to protect crops from damage. Exposure to chemicals on farms is known to be associated with a variety of serious health outcomes, including respiratory and dermatologic conditions, birth defects and fertility problems, cancer, and rarely, convulsions, coma, and death(NCFH, 2009).” </a:t>
            </a:r>
          </a:p>
          <a:p>
            <a:pPr indent="457200" lvl="0" marL="45720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-Maureen Anthony</a:t>
            </a:r>
          </a:p>
          <a:p>
            <a:pPr lvl="0" rtl="0">
              <a:lnSpc>
                <a:spcPct val="100000"/>
              </a:lnSpc>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317500" lvl="0" marL="457200">
              <a:lnSpc>
                <a:spcPct val="1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Otras enfermedades comunes que se encuentran entre los trabajadores agrícolas de temporada o migrantes son shigelosis, la disentería, la tuberculosis, las enfermedades de transmisión sexual, problemas dentales y problemas oculares</a:t>
            </a:r>
            <a:r>
              <a:rPr i="1" lang="en" sz="1400">
                <a:solidFill>
                  <a:srgbClr val="000000"/>
                </a:solidFill>
                <a:latin typeface="Times New Roman"/>
                <a:ea typeface="Times New Roman"/>
                <a:cs typeface="Times New Roman"/>
                <a:sym typeface="Times New Roman"/>
              </a:rPr>
              <a:t>(National Migrant Resource Program, 1992; Wilk, 1989; Wingo, Borgstrom, Miller, and Division of Tuberculosis Control Centers for Disease Control, 1986).</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3000">
                <a:solidFill>
                  <a:srgbClr val="000000"/>
                </a:solidFill>
              </a:rPr>
              <a:t>Contribuciones de la comunidad de trabajadores migrantes</a:t>
            </a:r>
          </a:p>
        </p:txBody>
      </p:sp>
      <p:sp>
        <p:nvSpPr>
          <p:cNvPr id="117" name="Shape 117"/>
          <p:cNvSpPr txBox="1"/>
          <p:nvPr>
            <p:ph idx="1" type="body"/>
          </p:nvPr>
        </p:nvSpPr>
        <p:spPr>
          <a:xfrm>
            <a:off x="169750" y="1069775"/>
            <a:ext cx="4668000" cy="3302700"/>
          </a:xfrm>
          <a:prstGeom prst="rect">
            <a:avLst/>
          </a:prstGeom>
        </p:spPr>
        <p:txBody>
          <a:bodyPr anchorCtr="0" anchor="t" bIns="91425" lIns="91425" rIns="91425" tIns="91425">
            <a:noAutofit/>
          </a:bodyPr>
          <a:lstStyle/>
          <a:p>
            <a:pPr indent="-317500" lvl="0" marL="457200" rtl="0">
              <a:lnSpc>
                <a:spcPct val="1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El trabajo de los trabajadores migrantes se apoya unos 28 mil millones de dólares en la industria de frutas y verduras.</a:t>
            </a:r>
          </a:p>
          <a:p>
            <a:pPr indent="-317500" lvl="0" marL="457200" rtl="0">
              <a:lnSpc>
                <a:spcPct val="1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Los estudios han demostrado que un aumento en la población de trabajadores agrícolas en la última década ha demostrado un aumento en la producción económica global de las regiones en las que trabajan</a:t>
            </a:r>
          </a:p>
          <a:p>
            <a:pPr indent="-317500" lvl="0" marL="457200" rtl="0">
              <a:lnSpc>
                <a:spcPct val="1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Si eliminamos la presencia de los trabajadores agrícolas que tendría un impacto negativo en las regiones agrícolas y de la comunidad.</a:t>
            </a:r>
          </a:p>
          <a:p>
            <a:pPr indent="-317500" lvl="0" marL="457200" rtl="0">
              <a:lnSpc>
                <a:spcPct val="100000"/>
              </a:lnSpc>
              <a:spcBef>
                <a:spcPts val="0"/>
              </a:spcBef>
              <a:spcAft>
                <a:spcPts val="0"/>
              </a:spcAft>
              <a:buClr>
                <a:srgbClr val="000000"/>
              </a:buClr>
              <a:buSzPct val="100000"/>
              <a:buFont typeface="Times New Roman"/>
            </a:pPr>
            <a:r>
              <a:rPr lang="en" sz="1400">
                <a:solidFill>
                  <a:srgbClr val="000000"/>
                </a:solidFill>
                <a:latin typeface="Times New Roman"/>
                <a:ea typeface="Times New Roman"/>
                <a:cs typeface="Times New Roman"/>
                <a:sym typeface="Times New Roman"/>
              </a:rPr>
              <a:t>Habría menos puestos de trabajo disponibles para los residentes locales permanentes.</a:t>
            </a:r>
          </a:p>
          <a:p>
            <a:pPr indent="0" lvl="0" marL="457200" rtl="0">
              <a:lnSpc>
                <a:spcPct val="100000"/>
              </a:lnSpc>
              <a:spcBef>
                <a:spcPts val="0"/>
              </a:spcBef>
              <a:spcAft>
                <a:spcPts val="0"/>
              </a:spcAft>
              <a:buNone/>
            </a:pPr>
            <a:r>
              <a:t/>
            </a:r>
            <a:endParaRPr sz="1300">
              <a:solidFill>
                <a:srgbClr val="000000"/>
              </a:solidFill>
              <a:latin typeface="Times New Roman"/>
              <a:ea typeface="Times New Roman"/>
              <a:cs typeface="Times New Roman"/>
              <a:sym typeface="Times New Roman"/>
            </a:endParaRPr>
          </a:p>
          <a:p>
            <a:pPr indent="0" lvl="0" marL="457200">
              <a:lnSpc>
                <a:spcPct val="100000"/>
              </a:lnSpc>
              <a:spcBef>
                <a:spcPts val="0"/>
              </a:spcBef>
              <a:spcAft>
                <a:spcPts val="0"/>
              </a:spcAft>
              <a:buNone/>
            </a:pPr>
            <a:r>
              <a:rPr lang="en" sz="1300">
                <a:solidFill>
                  <a:srgbClr val="000000"/>
                </a:solidFill>
                <a:latin typeface="Times New Roman"/>
                <a:ea typeface="Times New Roman"/>
                <a:cs typeface="Times New Roman"/>
                <a:sym typeface="Times New Roman"/>
              </a:rPr>
              <a:t>(National Center for Farmworker Health, Inc. 2012)</a:t>
            </a:r>
          </a:p>
        </p:txBody>
      </p:sp>
      <p:pic>
        <p:nvPicPr>
          <p:cNvPr id="118" name="Shape 118"/>
          <p:cNvPicPr preferRelativeResize="0"/>
          <p:nvPr/>
        </p:nvPicPr>
        <p:blipFill>
          <a:blip r:embed="rId3">
            <a:alphaModFix/>
          </a:blip>
          <a:stretch>
            <a:fillRect/>
          </a:stretch>
        </p:blipFill>
        <p:spPr>
          <a:xfrm>
            <a:off x="4979699" y="1436350"/>
            <a:ext cx="4083699" cy="26587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