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opening line of this poem leaves the reader with the image of a person working in a dirt field where there is nothing but wind and earth. We can also see that the narrator has scars from past work that are almost there; and almost hurt, but don’t. One of the most important parts of the poem, I think, is the ending where he says “A soil that sprouts nothing/ For any of us” as if saying that they do work in the field and help grow the harvest, but they never get anything that sprouts from the harvest/they are just the workers who cultivate. This also leaves the reader feeling a sense of emptiness. This poem also came from Gary Soto’s book, Elements of San Joaquin, which is book of poems split into parts that represent the different elements that effect the works and harvest of the San Joaquin Valley in California. Gary Soto is one of the author’s that had personal experience of working in the fields of San Joaquin and understanding the lives of the migrant farm working community.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term “wetback” refers to Mexican immigrants who immigrated here by swimming or walking through the Rio Grande; which separates Mexico from the United States. It was a term put in place during the 1940s when many Mexicans were crossing the border and used very loosely during the 1950s when the actual “Operation Wetback” took place.</a:t>
            </a:r>
          </a:p>
          <a:p>
            <a:pPr lvl="0">
              <a:spcBef>
                <a:spcPts val="0"/>
              </a:spcBef>
              <a:buNone/>
            </a:pPr>
            <a:r>
              <a:rPr lang="en"/>
              <a:t>Operation Wetback was what the United States called it’s Border Patrol that “hunted” and took undocumented Mexican immigrants back across the border. Many Americans were complaining about Mexicans during this time period because they were supposedly taking up too many jobs that Americans wanted. </a:t>
            </a:r>
          </a:p>
          <a:p>
            <a:pPr lvl="0">
              <a:spcBef>
                <a:spcPts val="0"/>
              </a:spcBef>
              <a:buNone/>
            </a:pPr>
            <a:r>
              <a:rPr lang="en"/>
              <a:t>Diana Garcia wrote this poem in 1953 at the height of Operation Wetback; when many Mexican families were separated. As showed in this poem; the workers would leave for the fields full of undocumented, Mexican citizens and at the end of the day the families never knew who would return and who wouldn’t; which leaves us with the image of a mother expecting a child and the father has been ripped away from them. And as it says “years later”; we can interpret that the family was never reunited with the father and they cannot find him. This was a real life struggle of many migrant farm workers during the 50s and even today.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next piece of literature we are going to look at is a novel written by Helena Viramontes, called “Under the Feet of Jesus”, she grew up in L.A. and many of her stories and writings came from experiences with her neighborhood and her own family.</a:t>
            </a:r>
          </a:p>
          <a:p>
            <a:pPr lvl="0">
              <a:spcBef>
                <a:spcPts val="0"/>
              </a:spcBef>
              <a:buNone/>
            </a:pPr>
            <a:r>
              <a:rPr lang="en"/>
              <a:t>She also got many ideas from her husband, who, when he was younger worked in the fields and spent a lot of time in the hot sun. In an interview with Isabel Dulfano, Helena Viramontes says that her husband used to talk about how when it was really hot outside he would find shade by going under an old car sitting around. In her book, Under the Feet of Jesus, she uses this as a scene where we find the main character under a truck, avoiding the sun and taking a rest.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one of the most important passages from the book, “Under the Feet of Jesus”, where one of the main characters gets sprayed by pesticides. His name is Alejo and he talks about how the overseer wouldn’t always check the fields to see if there were people there or not; they cared more about taking care of the crops. I didn’t put this scene on here, but in the research paper I also included a scene where another main character and her family are coming back from the hospital, after going to see Alejo, and they return without him and everyone is quiet and crying. The author is made to interrupt that Alejo died or is still in the hospital dying from being sprayed by the pesticides and the family didn’t have enough money to help pay for his expenses.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Through this research project, I found that much of the literature today is written from stories in the 1940s and 1950s; during a time when Mexican people were first beginning to cross the border either legally or illegally to find work, and the only work they could find much of the time was in the fields. The authors work that I chose to look at was all work that was either written from personal experiences or from experiences from their families.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presentation will be following this agenda; starting with research questions and methods of research; and ending with conclusions. We will be looking at and analyzing three pieces of literature. Two poems from different authors and one book.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These are a few of my research questions. I broke down the research by starting with what is a migrant farmworker or the general idea of one; in order to get a better understanding of a migrant farm worker in the United States; and more locally, in California. Then I started to look at the hardships they face, as well as how these hardships and migrant farm workers are represented in literature.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this research paper I looked at five different types of literature to find representations of migrant farm workers. I used poems, short stories and novels, and to provide more evidence and facts about these images I used articles and journal reviews.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“circuit”-never in one place at one time and they do not have a permanent site for living; they move wherever the work is. For this reason you will hear people talk about the circuit of farm working. Migrant workers will “work the circuit” so to speak, as in certain times of the year they can find work in a certain area and other times of the year they will find work elsewhere. </a:t>
            </a:r>
          </a:p>
          <a:p>
            <a:pPr lvl="0">
              <a:spcBef>
                <a:spcPts val="0"/>
              </a:spcBef>
              <a:buNone/>
            </a:pPr>
            <a:r>
              <a:rPr lang="en"/>
              <a:t>Migrant farm workers work long hours and the work they do is physically very strenuous on the body. In my research I found the article by Maureen Anthony that demonstrated or touched on only a few health issues migrant farmworkers encounter.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These are a few studies and critical articles that I found to support my research about the migrant farm working community. As said in the top part, 300,000 farm workers are poisoned every year by pesticides used to protect crops and it can cause many health problems for the workers. And many are not given paid sick days or days of absence to get these health issues examined or to take care of themselves. </a:t>
            </a:r>
          </a:p>
          <a:p>
            <a:pPr lvl="0">
              <a:spcBef>
                <a:spcPts val="0"/>
              </a:spcBef>
              <a:buNone/>
            </a:pPr>
            <a:r>
              <a:rPr lang="en"/>
              <a:t>Below are a few other examples of diseases that farm workers are commonly reported to have such as tuberculosis and dental and eye problems. Now that we have a few more examples of issues farm workers face and we have an idea of what a migrant farm worker is we are going to go ahead and look at the three pieces of literature picked out to analyze and talk further about.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200000"/>
              </a:lnSpc>
              <a:spcBef>
                <a:spcPts val="0"/>
              </a:spcBef>
              <a:buNone/>
            </a:pPr>
            <a:r>
              <a:rPr lang="en" sz="1200">
                <a:latin typeface="Times New Roman"/>
                <a:ea typeface="Times New Roman"/>
                <a:cs typeface="Times New Roman"/>
                <a:sym typeface="Times New Roman"/>
              </a:rPr>
              <a:t>Dice que los trabajadores migrantes contribuyen 28 miles de millones de dolares a la industria de verduras y frutas porque hay 3 millones de personas trabajando en la industria agricultura. Si tuviéramos que deshacerse de los trabajadores agrícolas migrantes que sería en realidad tienen un impacto negativo en la comunidad. Cuando pensamos en Salinas, nuestra comunidad de la agricultura local, debemos pensar en la importante contribución de los trabajadores agrícolas migrantes están haciendo a la comunidad y la cantidad de este grupo de personas es compatible con las bases de Salinas.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ctrTitle"/>
          </p:nvPr>
        </p:nvSpPr>
        <p:spPr>
          <a:xfrm>
            <a:off x="537282" y="231575"/>
            <a:ext cx="7801500" cy="1730100"/>
          </a:xfrm>
          <a:prstGeom prst="rect">
            <a:avLst/>
          </a:prstGeom>
        </p:spPr>
        <p:txBody>
          <a:bodyPr anchorCtr="0" anchor="b" bIns="91425" lIns="91425" rIns="91425" tIns="91425">
            <a:noAutofit/>
          </a:bodyPr>
          <a:lstStyle/>
          <a:p>
            <a:pPr lvl="0">
              <a:spcBef>
                <a:spcPts val="0"/>
              </a:spcBef>
              <a:buNone/>
            </a:pPr>
            <a:r>
              <a:rPr lang="en">
                <a:solidFill>
                  <a:srgbClr val="000000"/>
                </a:solidFill>
              </a:rPr>
              <a:t>The Image of Migrant Farmworkers in Literature</a:t>
            </a:r>
          </a:p>
        </p:txBody>
      </p:sp>
      <p:sp>
        <p:nvSpPr>
          <p:cNvPr id="67" name="Shape 67"/>
          <p:cNvSpPr txBox="1"/>
          <p:nvPr>
            <p:ph idx="1" type="subTitle"/>
          </p:nvPr>
        </p:nvSpPr>
        <p:spPr>
          <a:xfrm>
            <a:off x="537275" y="1749550"/>
            <a:ext cx="7801500" cy="792600"/>
          </a:xfrm>
          <a:prstGeom prst="rect">
            <a:avLst/>
          </a:prstGeom>
        </p:spPr>
        <p:txBody>
          <a:bodyPr anchorCtr="0" anchor="t" bIns="91425" lIns="91425" rIns="91425" tIns="91425">
            <a:noAutofit/>
          </a:bodyPr>
          <a:lstStyle/>
          <a:p>
            <a:pPr indent="457200" lvl="0" marL="2286000" algn="l">
              <a:spcBef>
                <a:spcPts val="0"/>
              </a:spcBef>
              <a:buNone/>
            </a:pPr>
            <a:r>
              <a:rPr lang="en">
                <a:solidFill>
                  <a:srgbClr val="000000"/>
                </a:solidFill>
              </a:rPr>
              <a:t>Robin Jensen</a:t>
            </a:r>
          </a:p>
          <a:p>
            <a:pPr lvl="0">
              <a:spcBef>
                <a:spcPts val="0"/>
              </a:spcBef>
              <a:buNone/>
            </a:pPr>
            <a:r>
              <a:rPr lang="en">
                <a:solidFill>
                  <a:srgbClr val="000000"/>
                </a:solidFill>
              </a:rPr>
              <a:t>Advisor: Professor Donaldo Urioste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Elements of San Joaquin by Gary Soto</a:t>
            </a:r>
          </a:p>
        </p:txBody>
      </p:sp>
      <p:sp>
        <p:nvSpPr>
          <p:cNvPr id="124" name="Shape 124"/>
          <p:cNvSpPr txBox="1"/>
          <p:nvPr>
            <p:ph idx="1" type="body"/>
          </p:nvPr>
        </p:nvSpPr>
        <p:spPr>
          <a:xfrm>
            <a:off x="311700" y="1266325"/>
            <a:ext cx="2803200" cy="3302700"/>
          </a:xfrm>
          <a:prstGeom prst="rect">
            <a:avLst/>
          </a:prstGeom>
        </p:spPr>
        <p:txBody>
          <a:bodyPr anchorCtr="0" anchor="t" bIns="91425" lIns="91425" rIns="91425" tIns="91425">
            <a:noAutofit/>
          </a:bodyPr>
          <a:lstStyle/>
          <a:p>
            <a:pPr lvl="0" rtl="0">
              <a:lnSpc>
                <a:spcPct val="200000"/>
              </a:lnSpc>
              <a:spcBef>
                <a:spcPts val="0"/>
              </a:spcBef>
              <a:spcAft>
                <a:spcPts val="0"/>
              </a:spcAft>
              <a:buNone/>
            </a:pPr>
            <a:r>
              <a:rPr lang="en" sz="1100">
                <a:solidFill>
                  <a:srgbClr val="000000"/>
                </a:solidFill>
                <a:latin typeface="Times New Roman"/>
                <a:ea typeface="Times New Roman"/>
                <a:cs typeface="Times New Roman"/>
                <a:sym typeface="Times New Roman"/>
              </a:rPr>
              <a:t>“Field” (pg 15)</a:t>
            </a:r>
          </a:p>
          <a:p>
            <a:pPr lvl="0" rtl="0">
              <a:lnSpc>
                <a:spcPct val="200000"/>
              </a:lnSpc>
              <a:spcBef>
                <a:spcPts val="0"/>
              </a:spcBef>
              <a:spcAft>
                <a:spcPts val="0"/>
              </a:spcAft>
              <a:buNone/>
            </a:pPr>
            <a:r>
              <a:rPr lang="en" sz="1100">
                <a:solidFill>
                  <a:srgbClr val="000000"/>
                </a:solidFill>
                <a:latin typeface="Times New Roman"/>
                <a:ea typeface="Times New Roman"/>
                <a:cs typeface="Times New Roman"/>
                <a:sym typeface="Times New Roman"/>
              </a:rPr>
              <a:t>The wind sprays pale dirt into my mouth</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The small, almost invisible scars</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On my hands.</a:t>
            </a:r>
          </a:p>
          <a:p>
            <a:pPr lvl="0">
              <a:lnSpc>
                <a:spcPct val="10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The pores in my throat and elbows</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Have taken in a seed of dirt of their own.</a:t>
            </a:r>
          </a:p>
          <a:p>
            <a:pPr lvl="0">
              <a:lnSpc>
                <a:spcPct val="10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After a day in the grape fields near Rolinda</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A fine silt, washed by sweat,</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Has settled into the lines</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On my wrists and palms.</a:t>
            </a:r>
          </a:p>
          <a:p>
            <a:pPr lvl="0">
              <a:lnSpc>
                <a:spcPct val="10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Already I am becoming the valley,</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A soil that sprouts nothing</a:t>
            </a:r>
          </a:p>
          <a:p>
            <a:pPr lvl="0">
              <a:lnSpc>
                <a:spcPct val="100000"/>
              </a:lnSpc>
              <a:spcBef>
                <a:spcPts val="0"/>
              </a:spcBef>
              <a:spcAft>
                <a:spcPts val="0"/>
              </a:spcAft>
              <a:buNone/>
            </a:pPr>
            <a:r>
              <a:rPr lang="en" sz="1100">
                <a:solidFill>
                  <a:srgbClr val="000000"/>
                </a:solidFill>
                <a:latin typeface="Times New Roman"/>
                <a:ea typeface="Times New Roman"/>
                <a:cs typeface="Times New Roman"/>
                <a:sym typeface="Times New Roman"/>
              </a:rPr>
              <a:t>For any of us. </a:t>
            </a:r>
          </a:p>
        </p:txBody>
      </p:sp>
      <p:pic>
        <p:nvPicPr>
          <p:cNvPr id="125" name="Shape 125"/>
          <p:cNvPicPr preferRelativeResize="0"/>
          <p:nvPr/>
        </p:nvPicPr>
        <p:blipFill>
          <a:blip r:embed="rId3">
            <a:alphaModFix/>
          </a:blip>
          <a:stretch>
            <a:fillRect/>
          </a:stretch>
        </p:blipFill>
        <p:spPr>
          <a:xfrm>
            <a:off x="5211124" y="1266325"/>
            <a:ext cx="2803200" cy="347062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Analysis of Elements of San Joaquin</a:t>
            </a:r>
          </a:p>
        </p:txBody>
      </p:sp>
      <p:sp>
        <p:nvSpPr>
          <p:cNvPr id="131" name="Shape 131"/>
          <p:cNvSpPr txBox="1"/>
          <p:nvPr>
            <p:ph idx="1" type="body"/>
          </p:nvPr>
        </p:nvSpPr>
        <p:spPr>
          <a:xfrm>
            <a:off x="311700" y="1266325"/>
            <a:ext cx="48756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The field used as an example of life in the San Joaquin Valley</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The “invisible scars” on the narrator’s hands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Feeling of emptiness and solidarity</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The final stanza, “A soil that sprouts nothing/for any of us”</a:t>
            </a:r>
          </a:p>
        </p:txBody>
      </p:sp>
      <p:pic>
        <p:nvPicPr>
          <p:cNvPr id="132" name="Shape 132"/>
          <p:cNvPicPr preferRelativeResize="0"/>
          <p:nvPr/>
        </p:nvPicPr>
        <p:blipFill>
          <a:blip r:embed="rId3">
            <a:alphaModFix/>
          </a:blip>
          <a:stretch>
            <a:fillRect/>
          </a:stretch>
        </p:blipFill>
        <p:spPr>
          <a:xfrm>
            <a:off x="5763949" y="1218898"/>
            <a:ext cx="2248825" cy="33026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Operation Wetback by Diana Garcia</a:t>
            </a:r>
          </a:p>
        </p:txBody>
      </p:sp>
      <p:sp>
        <p:nvSpPr>
          <p:cNvPr id="138" name="Shape 138"/>
          <p:cNvSpPr txBox="1"/>
          <p:nvPr>
            <p:ph idx="1" type="body"/>
          </p:nvPr>
        </p:nvSpPr>
        <p:spPr>
          <a:xfrm>
            <a:off x="311700" y="1266325"/>
            <a:ext cx="3194100" cy="3302700"/>
          </a:xfrm>
          <a:prstGeom prst="rect">
            <a:avLst/>
          </a:prstGeom>
        </p:spPr>
        <p:txBody>
          <a:bodyPr anchorCtr="0" anchor="t" bIns="91425" lIns="91425" rIns="91425" tIns="91425">
            <a:noAutofit/>
          </a:bodyPr>
          <a:lstStyle/>
          <a:p>
            <a:pPr lvl="0">
              <a:lnSpc>
                <a:spcPct val="200000"/>
              </a:lnSpc>
              <a:spcBef>
                <a:spcPts val="0"/>
              </a:spcBef>
              <a:spcAft>
                <a:spcPts val="0"/>
              </a:spcAft>
              <a:buNone/>
            </a:pPr>
            <a:r>
              <a:rPr lang="en" sz="1200">
                <a:solidFill>
                  <a:srgbClr val="000000"/>
                </a:solidFill>
                <a:latin typeface="Times New Roman"/>
                <a:ea typeface="Times New Roman"/>
                <a:cs typeface="Times New Roman"/>
                <a:sym typeface="Times New Roman"/>
              </a:rPr>
              <a:t>Operation Wetback, 1953</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The day beings like any other day.</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Your daughter soaks a second diaper,</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chortles as she shoves her soft-cooked egg </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to the floor. Knees pressed to cracked linoleum,</a:t>
            </a:r>
          </a:p>
          <a:p>
            <a:pPr lv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you barely notice as your husband strokes</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your belly. </a:t>
            </a:r>
            <a:r>
              <a:rPr i="1" lang="en" sz="1200">
                <a:solidFill>
                  <a:srgbClr val="000000"/>
                </a:solidFill>
                <a:latin typeface="Times New Roman"/>
                <a:ea typeface="Times New Roman"/>
                <a:cs typeface="Times New Roman"/>
                <a:sym typeface="Times New Roman"/>
              </a:rPr>
              <a:t>Mijo</a:t>
            </a:r>
            <a:r>
              <a:rPr lang="en" sz="1200">
                <a:solidFill>
                  <a:srgbClr val="000000"/>
                </a:solidFill>
                <a:latin typeface="Times New Roman"/>
                <a:ea typeface="Times New Roman"/>
                <a:cs typeface="Times New Roman"/>
                <a:sym typeface="Times New Roman"/>
              </a:rPr>
              <a:t> he croons, prophetic plea,</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then squeezes your nalgas as if to gauge</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for ripeness. As he edges past, you notice</a:t>
            </a:r>
          </a:p>
          <a:p>
            <a:pPr lv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how his blue shirt blurs against the summer sky,</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how sky absorbs his patch of blue, then empties.</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moments later, a truck groans, moves on,</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carting rumblings of men headed for the fields.</a:t>
            </a:r>
          </a:p>
          <a:p>
            <a:pPr lvl="0">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lvl="0">
              <a:spcBef>
                <a:spcPts val="0"/>
              </a:spcBef>
              <a:buNone/>
            </a:pPr>
            <a:r>
              <a:t/>
            </a:r>
            <a:endParaRPr/>
          </a:p>
        </p:txBody>
      </p:sp>
      <p:sp>
        <p:nvSpPr>
          <p:cNvPr id="139" name="Shape 139"/>
          <p:cNvSpPr txBox="1"/>
          <p:nvPr/>
        </p:nvSpPr>
        <p:spPr>
          <a:xfrm>
            <a:off x="3717900" y="1266325"/>
            <a:ext cx="3993300" cy="25008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Years later, you tell your son and daughter</a:t>
            </a:r>
          </a:p>
          <a:p>
            <a:pPr lvl="0" rtl="0">
              <a:spcBef>
                <a:spcPts val="0"/>
              </a:spcBef>
              <a:buNone/>
            </a:pPr>
            <a:r>
              <a:rPr lang="en" sz="1200">
                <a:latin typeface="Times New Roman"/>
                <a:ea typeface="Times New Roman"/>
                <a:cs typeface="Times New Roman"/>
                <a:sym typeface="Times New Roman"/>
              </a:rPr>
              <a:t>of that anguished day, how green card migrants</a:t>
            </a:r>
          </a:p>
          <a:p>
            <a:pPr lvl="0" rtl="0">
              <a:spcBef>
                <a:spcPts val="0"/>
              </a:spcBef>
              <a:buNone/>
            </a:pPr>
            <a:r>
              <a:rPr lang="en" sz="1200">
                <a:latin typeface="Times New Roman"/>
                <a:ea typeface="Times New Roman"/>
                <a:cs typeface="Times New Roman"/>
                <a:sym typeface="Times New Roman"/>
              </a:rPr>
              <a:t>vanished from the camps. You tell your children</a:t>
            </a:r>
          </a:p>
          <a:p>
            <a:pPr lvl="0" rtl="0">
              <a:spcBef>
                <a:spcPts val="0"/>
              </a:spcBef>
              <a:buNone/>
            </a:pPr>
            <a:r>
              <a:rPr lang="en" sz="1200">
                <a:latin typeface="Times New Roman"/>
                <a:ea typeface="Times New Roman"/>
                <a:cs typeface="Times New Roman"/>
                <a:sym typeface="Times New Roman"/>
              </a:rPr>
              <a:t>how news gripped the camps of trains headed south</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loaded with wetbacks. You never tell your children</a:t>
            </a:r>
          </a:p>
          <a:p>
            <a:pPr lvl="0" rtl="0">
              <a:spcBef>
                <a:spcPts val="0"/>
              </a:spcBef>
              <a:buNone/>
            </a:pPr>
            <a:r>
              <a:rPr lang="en" sz="1200">
                <a:latin typeface="Times New Roman"/>
                <a:ea typeface="Times New Roman"/>
                <a:cs typeface="Times New Roman"/>
                <a:sym typeface="Times New Roman"/>
              </a:rPr>
              <a:t>what you can’t forget: how you failed to squeeze back,</a:t>
            </a:r>
          </a:p>
          <a:p>
            <a:pPr lvl="0" rtl="0">
              <a:spcBef>
                <a:spcPts val="0"/>
              </a:spcBef>
              <a:buNone/>
            </a:pPr>
            <a:r>
              <a:rPr lang="en" sz="1200">
                <a:latin typeface="Times New Roman"/>
                <a:ea typeface="Times New Roman"/>
                <a:cs typeface="Times New Roman"/>
                <a:sym typeface="Times New Roman"/>
              </a:rPr>
              <a:t>failed to wave good-bye, failed to taunt him</a:t>
            </a:r>
          </a:p>
          <a:p>
            <a:pPr lvl="0" rtl="0">
              <a:spcBef>
                <a:spcPts val="0"/>
              </a:spcBef>
              <a:buNone/>
            </a:pPr>
            <a:r>
              <a:rPr lang="en" sz="1200">
                <a:latin typeface="Times New Roman"/>
                <a:ea typeface="Times New Roman"/>
                <a:cs typeface="Times New Roman"/>
                <a:sym typeface="Times New Roman"/>
              </a:rPr>
              <a:t>with viejo sinverguenza. You never tell your children</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how you forgot this one man’s voice-a voice</a:t>
            </a:r>
          </a:p>
          <a:p>
            <a:pPr lvl="0" rtl="0">
              <a:spcBef>
                <a:spcPts val="0"/>
              </a:spcBef>
              <a:buNone/>
            </a:pPr>
            <a:r>
              <a:rPr lang="en" sz="1200">
                <a:latin typeface="Times New Roman"/>
                <a:ea typeface="Times New Roman"/>
                <a:cs typeface="Times New Roman"/>
                <a:sym typeface="Times New Roman"/>
              </a:rPr>
              <a:t>that brushed your ears, your hair, a path down your back-</a:t>
            </a:r>
          </a:p>
          <a:p>
            <a:pPr lvl="0" rtl="0">
              <a:spcBef>
                <a:spcPts val="0"/>
              </a:spcBef>
              <a:buNone/>
            </a:pPr>
            <a:r>
              <a:rPr lang="en" sz="1200">
                <a:latin typeface="Times New Roman"/>
                <a:ea typeface="Times New Roman"/>
                <a:cs typeface="Times New Roman"/>
                <a:sym typeface="Times New Roman"/>
              </a:rPr>
              <a:t>a voice that blends with sounds of a truck</a:t>
            </a:r>
          </a:p>
          <a:p>
            <a:pPr lvl="0" rtl="0">
              <a:spcBef>
                <a:spcPts val="0"/>
              </a:spcBef>
              <a:buNone/>
            </a:pPr>
            <a:r>
              <a:rPr lang="en" sz="1200">
                <a:latin typeface="Times New Roman"/>
                <a:ea typeface="Times New Roman"/>
                <a:cs typeface="Times New Roman"/>
                <a:sym typeface="Times New Roman"/>
              </a:rPr>
              <a:t>that never brought him home. </a:t>
            </a:r>
          </a:p>
          <a:p>
            <a:pPr lvl="0" rtl="0">
              <a:spcBef>
                <a:spcPts val="0"/>
              </a:spcBef>
              <a:buNone/>
            </a:pPr>
            <a:r>
              <a:t/>
            </a:r>
            <a:endParaRPr sz="1200">
              <a:latin typeface="Times New Roman"/>
              <a:ea typeface="Times New Roman"/>
              <a:cs typeface="Times New Roman"/>
              <a:sym typeface="Times New Roman"/>
            </a:endParaRPr>
          </a:p>
          <a:p>
            <a:pPr lv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Operation Wetback Analysis</a:t>
            </a:r>
          </a:p>
        </p:txBody>
      </p:sp>
      <p:pic>
        <p:nvPicPr>
          <p:cNvPr id="145" name="Shape 145"/>
          <p:cNvPicPr preferRelativeResize="0"/>
          <p:nvPr/>
        </p:nvPicPr>
        <p:blipFill>
          <a:blip r:embed="rId3">
            <a:alphaModFix/>
          </a:blip>
          <a:stretch>
            <a:fillRect/>
          </a:stretch>
        </p:blipFill>
        <p:spPr>
          <a:xfrm>
            <a:off x="5967625" y="1491112"/>
            <a:ext cx="2245475" cy="2161275"/>
          </a:xfrm>
          <a:prstGeom prst="rect">
            <a:avLst/>
          </a:prstGeom>
          <a:noFill/>
          <a:ln>
            <a:noFill/>
          </a:ln>
        </p:spPr>
      </p:pic>
      <p:sp>
        <p:nvSpPr>
          <p:cNvPr id="146" name="Shape 146"/>
          <p:cNvSpPr txBox="1"/>
          <p:nvPr/>
        </p:nvSpPr>
        <p:spPr>
          <a:xfrm>
            <a:off x="279125" y="1317450"/>
            <a:ext cx="4845600" cy="32937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Times New Roman"/>
              <a:buChar char="●"/>
            </a:pPr>
            <a:r>
              <a:rPr lang="en" sz="1800">
                <a:latin typeface="Times New Roman"/>
                <a:ea typeface="Times New Roman"/>
                <a:cs typeface="Times New Roman"/>
                <a:sym typeface="Times New Roman"/>
              </a:rPr>
              <a:t>The term “wetback”</a:t>
            </a:r>
          </a:p>
          <a:p>
            <a:pPr indent="-342900" lvl="0" marL="457200" rtl="0">
              <a:spcBef>
                <a:spcPts val="0"/>
              </a:spcBef>
              <a:buSzPct val="100000"/>
              <a:buFont typeface="Times New Roman"/>
              <a:buChar char="●"/>
            </a:pPr>
            <a:r>
              <a:rPr lang="en" sz="1800">
                <a:latin typeface="Times New Roman"/>
                <a:ea typeface="Times New Roman"/>
                <a:cs typeface="Times New Roman"/>
                <a:sym typeface="Times New Roman"/>
              </a:rPr>
              <a:t>Operation Wetback in the 1950s</a:t>
            </a:r>
          </a:p>
          <a:p>
            <a:pPr indent="-342900" lvl="0" marL="457200" rtl="0">
              <a:spcBef>
                <a:spcPts val="0"/>
              </a:spcBef>
              <a:buSzPct val="100000"/>
              <a:buFont typeface="Times New Roman"/>
              <a:buChar char="●"/>
            </a:pPr>
            <a:r>
              <a:rPr lang="en" sz="1800">
                <a:latin typeface="Times New Roman"/>
                <a:ea typeface="Times New Roman"/>
                <a:cs typeface="Times New Roman"/>
                <a:sym typeface="Times New Roman"/>
              </a:rPr>
              <a:t>Image of a mother with children; without father</a:t>
            </a:r>
          </a:p>
          <a:p>
            <a:pPr indent="-342900" lvl="0" marL="457200">
              <a:spcBef>
                <a:spcPts val="0"/>
              </a:spcBef>
              <a:buSzPct val="100000"/>
              <a:buFont typeface="Times New Roman"/>
              <a:buChar char="●"/>
            </a:pPr>
            <a:r>
              <a:rPr lang="en" sz="1800">
                <a:latin typeface="Times New Roman"/>
                <a:ea typeface="Times New Roman"/>
                <a:cs typeface="Times New Roman"/>
                <a:sym typeface="Times New Roman"/>
              </a:rPr>
              <a:t>Separated family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Helena Maria Viramontes</a:t>
            </a:r>
          </a:p>
        </p:txBody>
      </p:sp>
      <p:pic>
        <p:nvPicPr>
          <p:cNvPr id="152" name="Shape 152"/>
          <p:cNvPicPr preferRelativeResize="0"/>
          <p:nvPr/>
        </p:nvPicPr>
        <p:blipFill>
          <a:blip r:embed="rId3">
            <a:alphaModFix/>
          </a:blip>
          <a:stretch>
            <a:fillRect/>
          </a:stretch>
        </p:blipFill>
        <p:spPr>
          <a:xfrm>
            <a:off x="5466825" y="613850"/>
            <a:ext cx="2533574" cy="3611699"/>
          </a:xfrm>
          <a:prstGeom prst="rect">
            <a:avLst/>
          </a:prstGeom>
          <a:noFill/>
          <a:ln>
            <a:noFill/>
          </a:ln>
        </p:spPr>
      </p:pic>
      <p:sp>
        <p:nvSpPr>
          <p:cNvPr id="153" name="Shape 153"/>
          <p:cNvSpPr txBox="1"/>
          <p:nvPr/>
        </p:nvSpPr>
        <p:spPr>
          <a:xfrm>
            <a:off x="204450" y="1158625"/>
            <a:ext cx="4566300" cy="34191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a:t>Wrote the novel, “Under the Feet of Jesus”.</a:t>
            </a:r>
          </a:p>
          <a:p>
            <a:pPr indent="-342900" lvl="0" marL="457200" rtl="0">
              <a:spcBef>
                <a:spcPts val="0"/>
              </a:spcBef>
              <a:buSzPct val="100000"/>
              <a:buChar char="●"/>
            </a:pPr>
            <a:r>
              <a:rPr lang="en" sz="1800"/>
              <a:t>Grew up in L.A.</a:t>
            </a:r>
          </a:p>
          <a:p>
            <a:pPr indent="-342900" lvl="0" marL="457200" rtl="0">
              <a:spcBef>
                <a:spcPts val="0"/>
              </a:spcBef>
              <a:buSzPct val="100000"/>
              <a:buChar char="●"/>
            </a:pPr>
            <a:r>
              <a:rPr lang="en" sz="1800"/>
              <a:t>Much of her writing is stories and experiences with her own family and neighborhood.</a:t>
            </a:r>
          </a:p>
          <a:p>
            <a:pPr indent="-342900" lvl="0" marL="457200">
              <a:spcBef>
                <a:spcPts val="0"/>
              </a:spcBef>
              <a:buSzPct val="100000"/>
              <a:buChar char="●"/>
            </a:pPr>
            <a:r>
              <a:rPr lang="en" sz="1800"/>
              <a:t>Many of her writing and scenes she chose were also taken from her husband.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solidFill>
                  <a:srgbClr val="000000"/>
                </a:solidFill>
              </a:rPr>
              <a:t>Under the Feet of Jesus by Helena Viramontes</a:t>
            </a:r>
          </a:p>
        </p:txBody>
      </p:sp>
      <p:sp>
        <p:nvSpPr>
          <p:cNvPr id="159" name="Shape 15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0" lvl="0" marL="457200">
              <a:lnSpc>
                <a:spcPct val="200000"/>
              </a:lnSpc>
              <a:spcBef>
                <a:spcPts val="0"/>
              </a:spcBef>
              <a:spcAft>
                <a:spcPts val="0"/>
              </a:spcAft>
              <a:buNone/>
            </a:pPr>
            <a:r>
              <a:rPr lang="en" sz="1200">
                <a:solidFill>
                  <a:srgbClr val="333333"/>
                </a:solidFill>
                <a:latin typeface="Times New Roman"/>
                <a:ea typeface="Times New Roman"/>
                <a:cs typeface="Times New Roman"/>
                <a:sym typeface="Times New Roman"/>
              </a:rPr>
              <a:t>“Alejo slid through the bushy branches, the tangled twigs scratching his face, and he was ready to jump when he felt the mist. He shut his eyes tight to the mist of black afternoon. At first it was just a slight moisture until the poison rolled down his face in deep sticky streaks. The lingering smell was a scent of ocean salt and beached kelp until he inhaled again and could detect under the innocence the heavy chemical choke of poison. Air clogged in his lungs and he thought he was just holding his breath, until he tried exhaling but couldn’t, which meant he couldn’t breathe. He panicked when he realized he was choking, clamped his neck with one hand, feeling his Adam’s apple against his palm, but still held onto a branch tightly with the other, afraid he would fall long and hard, like the insects did. He swallowed finally and the spit in his throat felt like balls of scratchy sand.” (Viramontes, 77)</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Analysis of “Under the Feet of Jesus</a:t>
            </a:r>
          </a:p>
        </p:txBody>
      </p:sp>
      <p:sp>
        <p:nvSpPr>
          <p:cNvPr id="165" name="Shape 165"/>
          <p:cNvSpPr txBox="1"/>
          <p:nvPr>
            <p:ph idx="1" type="body"/>
          </p:nvPr>
        </p:nvSpPr>
        <p:spPr>
          <a:xfrm>
            <a:off x="311700" y="1266325"/>
            <a:ext cx="40017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Pesticides when there are workers in the field.</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The image of a family without enough money to pay the bills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No health benefits or health coverage for farm workers/field workers</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The image of Alejo left in the hospital alone.</a:t>
            </a:r>
          </a:p>
        </p:txBody>
      </p:sp>
      <p:pic>
        <p:nvPicPr>
          <p:cNvPr id="166" name="Shape 166"/>
          <p:cNvPicPr preferRelativeResize="0"/>
          <p:nvPr/>
        </p:nvPicPr>
        <p:blipFill>
          <a:blip r:embed="rId3">
            <a:alphaModFix/>
          </a:blip>
          <a:stretch>
            <a:fillRect/>
          </a:stretch>
        </p:blipFill>
        <p:spPr>
          <a:xfrm>
            <a:off x="5449250" y="1152425"/>
            <a:ext cx="3057700" cy="36569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Conclusions</a:t>
            </a:r>
          </a:p>
        </p:txBody>
      </p:sp>
      <p:sp>
        <p:nvSpPr>
          <p:cNvPr id="172" name="Shape 17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Much of the literature written about migrant farm workers is based on stories and experiences from the 1940s and 1950s</a:t>
            </a:r>
          </a:p>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In literature, migrant farm workers are portrayed as very hard working individuals.</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All of the author’s work used in this research project were, in some way or another, personally affected by working in the fields; either by doing so directly themselves or hearing about it through relatives with experience.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Bibliography</a:t>
            </a:r>
          </a:p>
        </p:txBody>
      </p:sp>
      <p:sp>
        <p:nvSpPr>
          <p:cNvPr id="178" name="Shape 17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spcAft>
                <a:spcPts val="0"/>
              </a:spcAft>
              <a:buNone/>
            </a:pPr>
            <a:r>
              <a:rPr lang="en" sz="1200">
                <a:solidFill>
                  <a:srgbClr val="000000"/>
                </a:solidFill>
                <a:latin typeface="Times New Roman"/>
                <a:ea typeface="Times New Roman"/>
                <a:cs typeface="Times New Roman"/>
                <a:sym typeface="Times New Roman"/>
              </a:rPr>
              <a:t>Day, Deanna. “Persevering with Hope: Francisco Jimenez.” </a:t>
            </a:r>
            <a:r>
              <a:rPr i="1" lang="en" sz="1200">
                <a:solidFill>
                  <a:srgbClr val="000000"/>
                </a:solidFill>
                <a:latin typeface="Times New Roman"/>
                <a:ea typeface="Times New Roman"/>
                <a:cs typeface="Times New Roman"/>
                <a:sym typeface="Times New Roman"/>
              </a:rPr>
              <a:t>Language Arts</a:t>
            </a:r>
            <a:r>
              <a:rPr lang="en" sz="1200">
                <a:solidFill>
                  <a:srgbClr val="000000"/>
                </a:solidFill>
                <a:latin typeface="Times New Roman"/>
                <a:ea typeface="Times New Roman"/>
                <a:cs typeface="Times New Roman"/>
                <a:sym typeface="Times New Roman"/>
              </a:rPr>
              <a:t>, 83.3 (2006): 266.</a:t>
            </a:r>
          </a:p>
          <a:p>
            <a:pPr lvl="0" rt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Dulfano, Isabel. “Some Thoughts Shared with Helena Maria Viramontes.” </a:t>
            </a:r>
            <a:r>
              <a:rPr i="1" lang="en" sz="1200">
                <a:solidFill>
                  <a:srgbClr val="000000"/>
                </a:solidFill>
                <a:latin typeface="Times New Roman"/>
                <a:ea typeface="Times New Roman"/>
                <a:cs typeface="Times New Roman"/>
                <a:sym typeface="Times New Roman"/>
              </a:rPr>
              <a:t>Women’s Studies</a:t>
            </a:r>
            <a:r>
              <a:rPr lang="en" sz="1200">
                <a:solidFill>
                  <a:srgbClr val="000000"/>
                </a:solidFill>
                <a:latin typeface="Times New Roman"/>
                <a:ea typeface="Times New Roman"/>
                <a:cs typeface="Times New Roman"/>
                <a:sym typeface="Times New Roman"/>
              </a:rPr>
              <a:t>, 30.5 (2001): 647-662.</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"Facts about Farmworkers." </a:t>
            </a:r>
            <a:r>
              <a:rPr i="1" lang="en" sz="1200">
                <a:solidFill>
                  <a:srgbClr val="000000"/>
                </a:solidFill>
                <a:latin typeface="Times New Roman"/>
                <a:ea typeface="Times New Roman"/>
                <a:cs typeface="Times New Roman"/>
                <a:sym typeface="Times New Roman"/>
              </a:rPr>
              <a:t>FARMWORKER HEALTH FACTSHEET</a:t>
            </a:r>
            <a:r>
              <a:rPr lang="en" sz="1200">
                <a:solidFill>
                  <a:srgbClr val="000000"/>
                </a:solidFill>
                <a:latin typeface="Times New Roman"/>
                <a:ea typeface="Times New Roman"/>
                <a:cs typeface="Times New Roman"/>
                <a:sym typeface="Times New Roman"/>
              </a:rPr>
              <a:t>(n.d.): n. pag. </a:t>
            </a:r>
            <a:r>
              <a:rPr i="1" lang="en" sz="1200">
                <a:solidFill>
                  <a:srgbClr val="000000"/>
                </a:solidFill>
                <a:latin typeface="Times New Roman"/>
                <a:ea typeface="Times New Roman"/>
                <a:cs typeface="Times New Roman"/>
                <a:sym typeface="Times New Roman"/>
              </a:rPr>
              <a:t>National Center for Farmworker Health, Inc.</a:t>
            </a:r>
            <a:r>
              <a:rPr lang="en" sz="1200">
                <a:solidFill>
                  <a:srgbClr val="000000"/>
                </a:solidFill>
                <a:latin typeface="Times New Roman"/>
                <a:ea typeface="Times New Roman"/>
                <a:cs typeface="Times New Roman"/>
                <a:sym typeface="Times New Roman"/>
              </a:rPr>
              <a:t> NCFH, Aug. 2012. Web. 30 Apr. 2016.</a:t>
            </a:r>
          </a:p>
          <a:p>
            <a:pPr lvl="0">
              <a:spcBef>
                <a:spcPts val="0"/>
              </a:spcBef>
              <a:spcAft>
                <a:spcPts val="0"/>
              </a:spcAft>
              <a:buNone/>
            </a:pPr>
            <a:r>
              <a:rPr lang="en" sz="1200">
                <a:solidFill>
                  <a:srgbClr val="000000"/>
                </a:solidFill>
                <a:latin typeface="Times New Roman"/>
                <a:ea typeface="Times New Roman"/>
                <a:cs typeface="Times New Roman"/>
                <a:sym typeface="Times New Roman"/>
              </a:rPr>
              <a:t>García, Diana. "Operation Wetback." </a:t>
            </a:r>
            <a:r>
              <a:rPr i="1" lang="en" sz="1200">
                <a:solidFill>
                  <a:srgbClr val="000000"/>
                </a:solidFill>
                <a:latin typeface="Times New Roman"/>
                <a:ea typeface="Times New Roman"/>
                <a:cs typeface="Times New Roman"/>
                <a:sym typeface="Times New Roman"/>
              </a:rPr>
              <a:t>When Living Was a Labor Camp</a:t>
            </a:r>
            <a:r>
              <a:rPr lang="en" sz="1200">
                <a:solidFill>
                  <a:srgbClr val="000000"/>
                </a:solidFill>
                <a:latin typeface="Times New Roman"/>
                <a:ea typeface="Times New Roman"/>
                <a:cs typeface="Times New Roman"/>
                <a:sym typeface="Times New Roman"/>
              </a:rPr>
              <a:t>. Tucson: U of Arizona, 2000. N. pag. Print.</a:t>
            </a:r>
          </a:p>
          <a:p>
            <a:pPr lvl="0">
              <a:spcBef>
                <a:spcPts val="0"/>
              </a:spcBef>
              <a:spcAft>
                <a:spcPts val="0"/>
              </a:spcAft>
              <a:buNone/>
            </a:pPr>
            <a:r>
              <a:rPr lang="en" sz="1200">
                <a:solidFill>
                  <a:srgbClr val="000000"/>
                </a:solidFill>
                <a:latin typeface="Times New Roman"/>
                <a:ea typeface="Times New Roman"/>
                <a:cs typeface="Times New Roman"/>
                <a:sym typeface="Times New Roman"/>
              </a:rPr>
              <a:t>Jiménez, Francisco. </a:t>
            </a:r>
            <a:r>
              <a:rPr i="1" lang="en" sz="1200">
                <a:solidFill>
                  <a:srgbClr val="000000"/>
                </a:solidFill>
                <a:latin typeface="Times New Roman"/>
                <a:ea typeface="Times New Roman"/>
                <a:cs typeface="Times New Roman"/>
                <a:sym typeface="Times New Roman"/>
              </a:rPr>
              <a:t>The Circuit: Stories from the Life of a Migrant Child</a:t>
            </a:r>
            <a:r>
              <a:rPr lang="en" sz="1200">
                <a:solidFill>
                  <a:srgbClr val="000000"/>
                </a:solidFill>
                <a:latin typeface="Times New Roman"/>
                <a:ea typeface="Times New Roman"/>
                <a:cs typeface="Times New Roman"/>
                <a:sym typeface="Times New Roman"/>
              </a:rPr>
              <a:t>. Albuquerque: U of New Mexico, 1997. Print. </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Madden, Robert. “Remembering Cesar Chavez.” </a:t>
            </a:r>
            <a:r>
              <a:rPr i="1" lang="en" sz="1200">
                <a:solidFill>
                  <a:srgbClr val="000000"/>
                </a:solidFill>
                <a:latin typeface="Times New Roman"/>
                <a:ea typeface="Times New Roman"/>
                <a:cs typeface="Times New Roman"/>
                <a:sym typeface="Times New Roman"/>
              </a:rPr>
              <a:t>Catholic New Times</a:t>
            </a:r>
            <a:r>
              <a:rPr lang="en" sz="1200">
                <a:solidFill>
                  <a:srgbClr val="000000"/>
                </a:solidFill>
                <a:latin typeface="Times New Roman"/>
                <a:ea typeface="Times New Roman"/>
                <a:cs typeface="Times New Roman"/>
                <a:sym typeface="Times New Roman"/>
              </a:rPr>
              <a:t>, 27.9 (2003): 7.</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Maureen, Anthony J. “Caring for Migrant Farm Workers on Medical-Surgical Units. </a:t>
            </a:r>
            <a:r>
              <a:rPr i="1" lang="en" sz="1200">
                <a:solidFill>
                  <a:srgbClr val="000000"/>
                </a:solidFill>
                <a:latin typeface="Times New Roman"/>
                <a:ea typeface="Times New Roman"/>
                <a:cs typeface="Times New Roman"/>
                <a:sym typeface="Times New Roman"/>
              </a:rPr>
              <a:t>“Medsurg Nursing: Official Journal of the Academy of the Medical-Surgical Nurses</a:t>
            </a:r>
            <a:r>
              <a:rPr lang="en" sz="1200">
                <a:solidFill>
                  <a:srgbClr val="000000"/>
                </a:solidFill>
                <a:latin typeface="Times New Roman"/>
                <a:ea typeface="Times New Roman"/>
                <a:cs typeface="Times New Roman"/>
                <a:sym typeface="Times New Roman"/>
              </a:rPr>
              <a:t>”, 20.3 (2011): 123.</a:t>
            </a:r>
          </a:p>
          <a:p>
            <a:pPr lvl="0">
              <a:spcBef>
                <a:spcPts val="0"/>
              </a:spcBef>
              <a:spcAft>
                <a:spcPts val="0"/>
              </a:spcAft>
              <a:buNone/>
            </a:pPr>
            <a:r>
              <a:rPr lang="en" sz="1200">
                <a:solidFill>
                  <a:srgbClr val="000000"/>
                </a:solidFill>
                <a:latin typeface="Times New Roman"/>
                <a:ea typeface="Times New Roman"/>
                <a:cs typeface="Times New Roman"/>
                <a:sym typeface="Times New Roman"/>
              </a:rPr>
              <a:t>River, Tomas. </a:t>
            </a:r>
            <a:r>
              <a:rPr i="1" lang="en" sz="1200">
                <a:solidFill>
                  <a:srgbClr val="000000"/>
                </a:solidFill>
                <a:latin typeface="Times New Roman"/>
                <a:ea typeface="Times New Roman"/>
                <a:cs typeface="Times New Roman"/>
                <a:sym typeface="Times New Roman"/>
              </a:rPr>
              <a:t>...y No Se Lo Tragó La Tierra</a:t>
            </a:r>
            <a:r>
              <a:rPr lang="en" sz="1200">
                <a:solidFill>
                  <a:srgbClr val="000000"/>
                </a:solidFill>
                <a:latin typeface="Times New Roman"/>
                <a:ea typeface="Times New Roman"/>
                <a:cs typeface="Times New Roman"/>
                <a:sym typeface="Times New Roman"/>
              </a:rPr>
              <a:t>. Houston, Texas: Arte Publico Press, 1992. Print.</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Mejia, James. “Migrant Farm Workers as Environmental Pioneers/Los Trabajadores Migrantes Del Campo Como Pioneros Ambientales.” </a:t>
            </a:r>
            <a:r>
              <a:rPr i="1" lang="en" sz="1200">
                <a:solidFill>
                  <a:srgbClr val="000000"/>
                </a:solidFill>
                <a:latin typeface="Times New Roman"/>
                <a:ea typeface="Times New Roman"/>
                <a:cs typeface="Times New Roman"/>
                <a:sym typeface="Times New Roman"/>
              </a:rPr>
              <a:t>La Voz Bilingue</a:t>
            </a:r>
            <a:r>
              <a:rPr lang="en" sz="1200">
                <a:solidFill>
                  <a:srgbClr val="000000"/>
                </a:solidFill>
                <a:latin typeface="Times New Roman"/>
                <a:ea typeface="Times New Roman"/>
                <a:cs typeface="Times New Roman"/>
                <a:sym typeface="Times New Roman"/>
              </a:rPr>
              <a:t>, 39.16 (2013): 6. </a:t>
            </a:r>
          </a:p>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Bibliography cont...</a:t>
            </a:r>
          </a:p>
        </p:txBody>
      </p:sp>
      <p:sp>
        <p:nvSpPr>
          <p:cNvPr id="184" name="Shape 18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Nahmias, Rick. “From </a:t>
            </a:r>
            <a:r>
              <a:rPr i="1" lang="en" sz="1300">
                <a:solidFill>
                  <a:srgbClr val="000000"/>
                </a:solidFill>
                <a:latin typeface="Times New Roman"/>
                <a:ea typeface="Times New Roman"/>
                <a:cs typeface="Times New Roman"/>
                <a:sym typeface="Times New Roman"/>
              </a:rPr>
              <a:t>The Migrant Project: Contemporary California Farm Workers</a:t>
            </a:r>
            <a:r>
              <a:rPr lang="en" sz="1300">
                <a:solidFill>
                  <a:srgbClr val="000000"/>
                </a:solidFill>
                <a:latin typeface="Times New Roman"/>
                <a:ea typeface="Times New Roman"/>
                <a:cs typeface="Times New Roman"/>
                <a:sym typeface="Times New Roman"/>
              </a:rPr>
              <a:t>.” Gastronomica 4.4 (2004): 72-77.  </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“National Farm Worker Ministry-Together with Farm Workers Harvesting Justice.” </a:t>
            </a:r>
            <a:r>
              <a:rPr i="1" lang="en" sz="1300">
                <a:solidFill>
                  <a:srgbClr val="000000"/>
                </a:solidFill>
                <a:latin typeface="Times New Roman"/>
                <a:ea typeface="Times New Roman"/>
                <a:cs typeface="Times New Roman"/>
                <a:sym typeface="Times New Roman"/>
              </a:rPr>
              <a:t>National Farm Worker Ministry RSS</a:t>
            </a:r>
            <a:r>
              <a:rPr lang="en" sz="1300">
                <a:solidFill>
                  <a:srgbClr val="000000"/>
                </a:solidFill>
                <a:latin typeface="Times New Roman"/>
                <a:ea typeface="Times New Roman"/>
                <a:cs typeface="Times New Roman"/>
                <a:sym typeface="Times New Roman"/>
              </a:rPr>
              <a:t>, Anonymous. 2016. Web. 18 Feb. 2016.</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Pérez, Miguel A, and and others. "Northern California Hispanic Migrant Farm Workers Health Status: A Case Study." </a:t>
            </a:r>
            <a:r>
              <a:rPr i="1" lang="en" sz="1300">
                <a:solidFill>
                  <a:srgbClr val="000000"/>
                </a:solidFill>
                <a:latin typeface="Times New Roman"/>
                <a:ea typeface="Times New Roman"/>
                <a:cs typeface="Times New Roman"/>
                <a:sym typeface="Times New Roman"/>
              </a:rPr>
              <a:t>Migration World Magazine</a:t>
            </a:r>
            <a:r>
              <a:rPr lang="en" sz="1300">
                <a:solidFill>
                  <a:srgbClr val="000000"/>
                </a:solidFill>
                <a:latin typeface="Times New Roman"/>
                <a:ea typeface="Times New Roman"/>
                <a:cs typeface="Times New Roman"/>
                <a:sym typeface="Times New Roman"/>
              </a:rPr>
              <a:t>, 26.1/2 (1998): 17-23.</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Rodriguez, Arturo S. “Why Cesar Chavez Led a Movement as Well as a Union.” </a:t>
            </a:r>
            <a:r>
              <a:rPr i="1" lang="en" sz="1300">
                <a:solidFill>
                  <a:srgbClr val="000000"/>
                </a:solidFill>
                <a:latin typeface="Times New Roman"/>
                <a:ea typeface="Times New Roman"/>
                <a:cs typeface="Times New Roman"/>
                <a:sym typeface="Times New Roman"/>
              </a:rPr>
              <a:t>Harvard Journal of Hispanic Policy</a:t>
            </a:r>
            <a:r>
              <a:rPr lang="en" sz="1300">
                <a:solidFill>
                  <a:srgbClr val="000000"/>
                </a:solidFill>
                <a:latin typeface="Times New Roman"/>
                <a:ea typeface="Times New Roman"/>
                <a:cs typeface="Times New Roman"/>
                <a:sym typeface="Times New Roman"/>
              </a:rPr>
              <a:t>, 23 (2011): 15.</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Soto, Gary. </a:t>
            </a:r>
            <a:r>
              <a:rPr i="1" lang="en" sz="1300">
                <a:solidFill>
                  <a:srgbClr val="000000"/>
                </a:solidFill>
                <a:latin typeface="Times New Roman"/>
                <a:ea typeface="Times New Roman"/>
                <a:cs typeface="Times New Roman"/>
                <a:sym typeface="Times New Roman"/>
              </a:rPr>
              <a:t>The Elements of San Joaquin</a:t>
            </a:r>
            <a:r>
              <a:rPr lang="en" sz="1300">
                <a:solidFill>
                  <a:srgbClr val="000000"/>
                </a:solidFill>
                <a:latin typeface="Times New Roman"/>
                <a:ea typeface="Times New Roman"/>
                <a:cs typeface="Times New Roman"/>
                <a:sym typeface="Times New Roman"/>
              </a:rPr>
              <a:t>. Pittsburgh: U of Pittsburgh, 1977. Print.</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“The Migrant Clinicians Network.” </a:t>
            </a:r>
            <a:r>
              <a:rPr i="1" lang="en" sz="1300">
                <a:solidFill>
                  <a:srgbClr val="000000"/>
                </a:solidFill>
                <a:latin typeface="Times New Roman"/>
                <a:ea typeface="Times New Roman"/>
                <a:cs typeface="Times New Roman"/>
                <a:sym typeface="Times New Roman"/>
              </a:rPr>
              <a:t>“The Migrant/Seasonal Farmworker</a:t>
            </a:r>
            <a:r>
              <a:rPr lang="en" sz="1300">
                <a:solidFill>
                  <a:srgbClr val="000000"/>
                </a:solidFill>
                <a:latin typeface="Times New Roman"/>
                <a:ea typeface="Times New Roman"/>
                <a:cs typeface="Times New Roman"/>
                <a:sym typeface="Times New Roman"/>
              </a:rPr>
              <a:t>. PerfectCube LLC, 2014. Web. 18 Feb. 2016.</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Viramontes, Helena. </a:t>
            </a:r>
            <a:r>
              <a:rPr i="1" lang="en" sz="1300">
                <a:solidFill>
                  <a:srgbClr val="000000"/>
                </a:solidFill>
                <a:latin typeface="Times New Roman"/>
                <a:ea typeface="Times New Roman"/>
                <a:cs typeface="Times New Roman"/>
                <a:sym typeface="Times New Roman"/>
              </a:rPr>
              <a:t>Under the Feet of Jesus</a:t>
            </a:r>
            <a:r>
              <a:rPr lang="en" sz="1300">
                <a:solidFill>
                  <a:srgbClr val="000000"/>
                </a:solidFill>
                <a:latin typeface="Times New Roman"/>
                <a:ea typeface="Times New Roman"/>
                <a:cs typeface="Times New Roman"/>
                <a:sym typeface="Times New Roman"/>
              </a:rPr>
              <a:t>. United States of America: First Plume Printing, 1996. Print.</a:t>
            </a:r>
          </a:p>
          <a:p>
            <a:pPr lvl="0">
              <a:lnSpc>
                <a:spcPct val="143181"/>
              </a:lnSpc>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Abstract</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spcAft>
                <a:spcPts val="0"/>
              </a:spcAft>
              <a:buNone/>
            </a:pPr>
            <a:r>
              <a:rPr lang="en" sz="1600">
                <a:solidFill>
                  <a:srgbClr val="000000"/>
                </a:solidFill>
                <a:latin typeface="Times New Roman"/>
                <a:ea typeface="Times New Roman"/>
                <a:cs typeface="Times New Roman"/>
                <a:sym typeface="Times New Roman"/>
              </a:rPr>
              <a:t>After working closely with the Latino community in Salinas I began to wonder about the struggles and difficulties migrant farm workers encounter when working in the fields and in their everyday lives. I wanted to learn more about their way of life, their conditions as agricultural workers, their resilience in their work and lives and of the contributions they provide to the surrounding communities. To this end, this research project investigates the history of farm workers in the U.S. Southwest, explores their </a:t>
            </a:r>
            <a:r>
              <a:rPr lang="en" sz="1600">
                <a:solidFill>
                  <a:srgbClr val="222222"/>
                </a:solidFill>
                <a:latin typeface="Times New Roman"/>
                <a:ea typeface="Times New Roman"/>
                <a:cs typeface="Times New Roman"/>
                <a:sym typeface="Times New Roman"/>
              </a:rPr>
              <a:t>mode of living, and examines the conditions under which </a:t>
            </a:r>
            <a:r>
              <a:rPr lang="en" sz="1600">
                <a:solidFill>
                  <a:srgbClr val="000000"/>
                </a:solidFill>
                <a:latin typeface="Times New Roman"/>
                <a:ea typeface="Times New Roman"/>
                <a:cs typeface="Times New Roman"/>
                <a:sym typeface="Times New Roman"/>
              </a:rPr>
              <a:t>they work on a daily basis.  In order to exemplify the struggles and hard work of the migrant farm working community our study also examines various works of literature to see how different authors portray the harsh realities under which they live and work, and how the migrant farm workers deal with these hardships.</a:t>
            </a:r>
          </a:p>
          <a:p>
            <a:pPr lvl="0">
              <a:spcBef>
                <a:spcPts val="0"/>
              </a:spcBef>
              <a:spcAft>
                <a:spcPts val="0"/>
              </a:spcAft>
              <a:buNone/>
            </a:pPr>
            <a:r>
              <a:rPr lang="en" sz="1600">
                <a:solidFill>
                  <a:srgbClr val="000000"/>
                </a:solidFill>
                <a:latin typeface="Times New Roman"/>
                <a:ea typeface="Times New Roman"/>
                <a:cs typeface="Times New Roman"/>
                <a:sym typeface="Times New Roman"/>
              </a:rPr>
              <a:t> </a:t>
            </a:r>
          </a:p>
          <a:p>
            <a:pPr lvl="0">
              <a:spcBef>
                <a:spcPts val="0"/>
              </a:spcBef>
              <a:buNone/>
            </a:pPr>
            <a:r>
              <a:t/>
            </a:r>
            <a:endParaRPr sz="1400">
              <a:solidFill>
                <a:srgbClr val="000000"/>
              </a:solidFill>
            </a:endParaRPr>
          </a:p>
          <a:p>
            <a:pPr lvl="0">
              <a:spcBef>
                <a:spcPts val="0"/>
              </a:spcBef>
              <a:buNone/>
            </a:pPr>
            <a:r>
              <a:t/>
            </a:r>
            <a:endParaRPr sz="1400">
              <a:solidFill>
                <a:srgbClr val="000000"/>
              </a:solidFill>
            </a:endParaRPr>
          </a:p>
          <a:p>
            <a:pPr lvl="0">
              <a:spcBef>
                <a:spcPts val="0"/>
              </a:spcBef>
              <a:buNone/>
            </a:pPr>
            <a:r>
              <a:t/>
            </a:r>
            <a:endParaRPr sz="1400">
              <a:solidFill>
                <a:srgbClr val="000000"/>
              </a:solidFill>
            </a:endParaRPr>
          </a:p>
          <a:p>
            <a:pPr lvl="0">
              <a:spcBef>
                <a:spcPts val="0"/>
              </a:spcBef>
              <a:buNone/>
            </a:pPr>
            <a:r>
              <a:t/>
            </a:r>
            <a:endParaRPr sz="1400">
              <a:solidFill>
                <a:srgbClr val="000000"/>
              </a:solidFill>
            </a:endParaRPr>
          </a:p>
          <a:p>
            <a:pPr lvl="0">
              <a:spcBef>
                <a:spcPts val="0"/>
              </a:spcBef>
              <a:buNone/>
            </a:pPr>
            <a:r>
              <a:rPr lang="en">
                <a:solidFill>
                  <a:srgbClr val="F3F3F3"/>
                </a:solidFil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Shape 189"/>
          <p:cNvSpPr txBox="1"/>
          <p:nvPr/>
        </p:nvSpPr>
        <p:spPr>
          <a:xfrm>
            <a:off x="1482475" y="298975"/>
            <a:ext cx="5643300" cy="1943400"/>
          </a:xfrm>
          <a:prstGeom prst="rect">
            <a:avLst/>
          </a:prstGeom>
          <a:noFill/>
          <a:ln>
            <a:noFill/>
          </a:ln>
        </p:spPr>
        <p:txBody>
          <a:bodyPr anchorCtr="0" anchor="t" bIns="91425" lIns="91425" rIns="91425" tIns="91425">
            <a:noAutofit/>
          </a:bodyPr>
          <a:lstStyle/>
          <a:p>
            <a:pPr lvl="0">
              <a:spcBef>
                <a:spcPts val="0"/>
              </a:spcBef>
              <a:buNone/>
            </a:pPr>
            <a:r>
              <a:rPr lang="en" sz="9000">
                <a:latin typeface="Times New Roman"/>
                <a:ea typeface="Times New Roman"/>
                <a:cs typeface="Times New Roman"/>
                <a:sym typeface="Times New Roman"/>
              </a:rPr>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Index</a:t>
            </a:r>
          </a:p>
        </p:txBody>
      </p:sp>
      <p:sp>
        <p:nvSpPr>
          <p:cNvPr id="79" name="Shape 7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Research Questions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Methods of Research</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General Idea of “Migrant Farmworker”</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Facts about Migrant Farmworkers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Health Care for Migrant Farmworkers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Contributions of the Migrant Farmworking Community</a:t>
            </a:r>
          </a:p>
          <a:p>
            <a:pPr indent="-330200" lvl="0" marL="457200" rtl="0">
              <a:spcBef>
                <a:spcPts val="0"/>
              </a:spcBef>
              <a:buClr>
                <a:srgbClr val="000000"/>
              </a:buClr>
              <a:buSzPct val="100000"/>
              <a:buFont typeface="Times New Roman"/>
              <a:buAutoNum type="arabicPeriod"/>
            </a:pPr>
            <a:r>
              <a:rPr i="1" lang="en" sz="1600">
                <a:solidFill>
                  <a:srgbClr val="000000"/>
                </a:solidFill>
                <a:latin typeface="Times New Roman"/>
                <a:ea typeface="Times New Roman"/>
                <a:cs typeface="Times New Roman"/>
                <a:sym typeface="Times New Roman"/>
              </a:rPr>
              <a:t>Elements of San Joaquin</a:t>
            </a:r>
          </a:p>
          <a:p>
            <a:pPr indent="-330200" lvl="0" marL="457200" rtl="0">
              <a:spcBef>
                <a:spcPts val="0"/>
              </a:spcBef>
              <a:buClr>
                <a:srgbClr val="000000"/>
              </a:buClr>
              <a:buSzPct val="100000"/>
              <a:buFont typeface="Times New Roman"/>
              <a:buAutoNum type="arabicPeriod"/>
            </a:pPr>
            <a:r>
              <a:rPr i="1" lang="en" sz="1600">
                <a:solidFill>
                  <a:srgbClr val="000000"/>
                </a:solidFill>
                <a:latin typeface="Times New Roman"/>
                <a:ea typeface="Times New Roman"/>
                <a:cs typeface="Times New Roman"/>
                <a:sym typeface="Times New Roman"/>
              </a:rPr>
              <a:t>Operation Wetback</a:t>
            </a:r>
          </a:p>
          <a:p>
            <a:pPr indent="-330200" lvl="0" marL="457200" rtl="0">
              <a:spcBef>
                <a:spcPts val="0"/>
              </a:spcBef>
              <a:buClr>
                <a:srgbClr val="000000"/>
              </a:buClr>
              <a:buSzPct val="100000"/>
              <a:buFont typeface="Times New Roman"/>
              <a:buAutoNum type="arabicPeriod"/>
            </a:pPr>
            <a:r>
              <a:rPr i="1" lang="en" sz="1600">
                <a:solidFill>
                  <a:srgbClr val="000000"/>
                </a:solidFill>
                <a:latin typeface="Times New Roman"/>
                <a:ea typeface="Times New Roman"/>
                <a:cs typeface="Times New Roman"/>
                <a:sym typeface="Times New Roman"/>
              </a:rPr>
              <a:t>Under the Feet of Jesus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Conclusions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Bibliography</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Research Questions</a:t>
            </a:r>
          </a:p>
        </p:txBody>
      </p:sp>
      <p:sp>
        <p:nvSpPr>
          <p:cNvPr id="85" name="Shape 85"/>
          <p:cNvSpPr txBox="1"/>
          <p:nvPr>
            <p:ph idx="1" type="body"/>
          </p:nvPr>
        </p:nvSpPr>
        <p:spPr>
          <a:xfrm>
            <a:off x="311700" y="1152475"/>
            <a:ext cx="7682400" cy="3416400"/>
          </a:xfrm>
          <a:prstGeom prst="rect">
            <a:avLst/>
          </a:prstGeom>
        </p:spPr>
        <p:txBody>
          <a:bodyPr anchorCtr="0" anchor="t" bIns="91425" lIns="91425" rIns="91425" tIns="91425">
            <a:noAutofit/>
          </a:bodyPr>
          <a:lstStyle/>
          <a:p>
            <a:pPr indent="-330200" lvl="0" marL="457200" rtl="0">
              <a:spcBef>
                <a:spcPts val="0"/>
              </a:spcBef>
              <a:spcAft>
                <a:spcPts val="0"/>
              </a:spcAft>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What’s the general idea of a farm worker?</a:t>
            </a:r>
          </a:p>
          <a:p>
            <a:pPr indent="-330200" lvl="0" marL="457200" rtl="0">
              <a:spcBef>
                <a:spcPts val="0"/>
              </a:spcBef>
              <a:spcAft>
                <a:spcPts val="0"/>
              </a:spcAft>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What hardships do they face on a daily basis?</a:t>
            </a:r>
          </a:p>
          <a:p>
            <a:pPr indent="-330200" lvl="0" marL="457200" rtl="0">
              <a:spcBef>
                <a:spcPts val="0"/>
              </a:spcBef>
              <a:spcAft>
                <a:spcPts val="0"/>
              </a:spcAft>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In what ways are they resilient in their work and daily lives?</a:t>
            </a:r>
          </a:p>
          <a:p>
            <a:pPr indent="-330200" lvl="0" marL="457200">
              <a:spcBef>
                <a:spcPts val="0"/>
              </a:spcBef>
              <a:spcAft>
                <a:spcPts val="0"/>
              </a:spcAft>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How does literature portray this community?</a:t>
            </a:r>
          </a:p>
          <a:p>
            <a:pPr indent="-330200" lvl="0" marL="457200">
              <a:spcBef>
                <a:spcPts val="0"/>
              </a:spcBef>
              <a:spcAft>
                <a:spcPts val="0"/>
              </a:spcAft>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Is the information in literary pieces valid about farm workers?</a:t>
            </a:r>
          </a:p>
          <a:p>
            <a:pPr indent="-330200" lvl="0" marL="457200" rtl="0">
              <a:spcBef>
                <a:spcPts val="0"/>
              </a:spcBef>
              <a:spcAft>
                <a:spcPts val="0"/>
              </a:spcAft>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What are some difficulties put in place for the migrant farm working community, as seen through pieces of literature?</a:t>
            </a:r>
          </a:p>
          <a:p>
            <a:pPr lvl="0">
              <a:spcBef>
                <a:spcPts val="0"/>
              </a:spcBef>
              <a:spcAft>
                <a:spcPts val="0"/>
              </a:spcAft>
              <a:buNone/>
            </a:pPr>
            <a:r>
              <a:t/>
            </a:r>
            <a:endParaRPr sz="1600">
              <a:solidFill>
                <a:srgbClr val="000000"/>
              </a:solidFill>
              <a:latin typeface="Arial"/>
              <a:ea typeface="Arial"/>
              <a:cs typeface="Arial"/>
              <a:sym typeface="Arial"/>
            </a:endParaRP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Methods</a:t>
            </a:r>
          </a:p>
        </p:txBody>
      </p:sp>
      <p:sp>
        <p:nvSpPr>
          <p:cNvPr id="91" name="Shape 91"/>
          <p:cNvSpPr txBox="1"/>
          <p:nvPr>
            <p:ph idx="1" type="body"/>
          </p:nvPr>
        </p:nvSpPr>
        <p:spPr>
          <a:xfrm>
            <a:off x="311700" y="1152475"/>
            <a:ext cx="74703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Poems</a:t>
            </a:r>
          </a:p>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Short Stories</a:t>
            </a:r>
          </a:p>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Novels</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Critical articles and journal reviews from renowned literary critics attaining to farm workers and migrant farm working communities.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General Idea of “Migrant Farmworker”</a:t>
            </a:r>
          </a:p>
        </p:txBody>
      </p:sp>
      <p:sp>
        <p:nvSpPr>
          <p:cNvPr id="97" name="Shape 97"/>
          <p:cNvSpPr txBox="1"/>
          <p:nvPr>
            <p:ph idx="1" type="body"/>
          </p:nvPr>
        </p:nvSpPr>
        <p:spPr>
          <a:xfrm>
            <a:off x="311700" y="1349050"/>
            <a:ext cx="4766400" cy="3008100"/>
          </a:xfrm>
          <a:prstGeom prst="rect">
            <a:avLst/>
          </a:prstGeom>
        </p:spPr>
        <p:txBody>
          <a:bodyPr anchorCtr="0" anchor="t" bIns="91425" lIns="91425" rIns="91425" tIns="91425">
            <a:noAutofit/>
          </a:bodyPr>
          <a:lstStyle/>
          <a:p>
            <a:pPr indent="0" lvl="0" marL="457200"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The “Migrant Clinicians Network” defines a migrant farm worker as:</a:t>
            </a:r>
          </a:p>
          <a:p>
            <a:pPr indent="0" lvl="0" marL="457200">
              <a:lnSpc>
                <a:spcPct val="150000"/>
              </a:lnSpc>
              <a:spcBef>
                <a:spcPts val="0"/>
              </a:spcBef>
              <a:spcAft>
                <a:spcPts val="0"/>
              </a:spcAft>
              <a:buNone/>
            </a:pPr>
            <a:r>
              <a:rPr i="1" lang="en" sz="1300">
                <a:solidFill>
                  <a:srgbClr val="000000"/>
                </a:solidFill>
                <a:latin typeface="Times New Roman"/>
                <a:ea typeface="Times New Roman"/>
                <a:cs typeface="Times New Roman"/>
                <a:sym typeface="Times New Roman"/>
              </a:rPr>
              <a:t>“ A migrant farmworker is defined as an individual who is required to be absent from a permanent place of residence for the purpose of seeking employment in agricultural work. Migrant farmworkers are also called migratory agricultural workers. Seasonal farmworkers are individuals who are employed in temporary farmwork but do not move from their permanent residence to see farmwork; they may also have other sources of employment.”</a:t>
            </a:r>
          </a:p>
        </p:txBody>
      </p:sp>
      <p:pic>
        <p:nvPicPr>
          <p:cNvPr id="98" name="Shape 98"/>
          <p:cNvPicPr preferRelativeResize="0"/>
          <p:nvPr/>
        </p:nvPicPr>
        <p:blipFill>
          <a:blip r:embed="rId3">
            <a:alphaModFix/>
          </a:blip>
          <a:stretch>
            <a:fillRect/>
          </a:stretch>
        </p:blipFill>
        <p:spPr>
          <a:xfrm>
            <a:off x="5135049" y="1349050"/>
            <a:ext cx="3490400" cy="29535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Facts about Migrant Farmworkers</a:t>
            </a:r>
          </a:p>
        </p:txBody>
      </p:sp>
      <p:sp>
        <p:nvSpPr>
          <p:cNvPr id="104" name="Shape 104"/>
          <p:cNvSpPr txBox="1"/>
          <p:nvPr>
            <p:ph idx="1" type="body"/>
          </p:nvPr>
        </p:nvSpPr>
        <p:spPr>
          <a:xfrm>
            <a:off x="311700" y="1152475"/>
            <a:ext cx="4012800" cy="34164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The idea of the “circuit”</a:t>
            </a:r>
          </a:p>
          <a:p>
            <a:pPr indent="-317500" lvl="0" marL="457200" rtl="0">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Annual salary of $12,500-15,000 individually; those with families make between $17,500 to $19,999(National Farm Worker Ministry).</a:t>
            </a:r>
          </a:p>
          <a:p>
            <a:pPr indent="-317500" lvl="0" marL="457200" rtl="0">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Work long hours and work is physically very strenuous on the body</a:t>
            </a:r>
          </a:p>
          <a:p>
            <a:pPr indent="-317500" lvl="0" marL="457200">
              <a:spcBef>
                <a:spcPts val="0"/>
              </a:spcBef>
              <a:buClr>
                <a:srgbClr val="000000"/>
              </a:buClr>
              <a:buSzPct val="100000"/>
              <a:buFont typeface="Times New Roman"/>
            </a:pPr>
            <a:r>
              <a:rPr lang="en" sz="1400">
                <a:solidFill>
                  <a:srgbClr val="000000"/>
                </a:solidFill>
                <a:latin typeface="Times New Roman"/>
                <a:ea typeface="Times New Roman"/>
                <a:cs typeface="Times New Roman"/>
                <a:sym typeface="Times New Roman"/>
              </a:rPr>
              <a:t>Many health hazards; for example, coming in close contact to pesticides, skin rashes/cancer, heat exhaustion and much more. (Maureen Anthony, “</a:t>
            </a:r>
            <a:r>
              <a:rPr i="1" lang="en" sz="1400">
                <a:solidFill>
                  <a:srgbClr val="000000"/>
                </a:solidFill>
                <a:latin typeface="Times New Roman"/>
                <a:ea typeface="Times New Roman"/>
                <a:cs typeface="Times New Roman"/>
                <a:sym typeface="Times New Roman"/>
              </a:rPr>
              <a:t>Caring for Migrant Farm Workers on Medical-Surgical Units”)</a:t>
            </a:r>
          </a:p>
        </p:txBody>
      </p:sp>
      <p:pic>
        <p:nvPicPr>
          <p:cNvPr id="105" name="Shape 105"/>
          <p:cNvPicPr preferRelativeResize="0"/>
          <p:nvPr/>
        </p:nvPicPr>
        <p:blipFill>
          <a:blip r:embed="rId3">
            <a:alphaModFix/>
          </a:blip>
          <a:stretch>
            <a:fillRect/>
          </a:stretch>
        </p:blipFill>
        <p:spPr>
          <a:xfrm>
            <a:off x="5043874" y="1183724"/>
            <a:ext cx="3353900" cy="33539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Health Care for Migrant Farmworkers</a:t>
            </a:r>
          </a:p>
        </p:txBody>
      </p:sp>
      <p:sp>
        <p:nvSpPr>
          <p:cNvPr id="111" name="Shape 11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Clr>
                <a:srgbClr val="000000"/>
              </a:buClr>
              <a:buSzPct val="100000"/>
              <a:buFont typeface="Times New Roman"/>
            </a:pPr>
            <a:r>
              <a:rPr i="1" lang="en" sz="1400">
                <a:solidFill>
                  <a:srgbClr val="000000"/>
                </a:solidFill>
                <a:latin typeface="Times New Roman"/>
                <a:ea typeface="Times New Roman"/>
                <a:cs typeface="Times New Roman"/>
                <a:sym typeface="Times New Roman"/>
              </a:rPr>
              <a:t>“An estimated 300,000 farm workers are poisoned every year by pesticides used to protect crops from damage. Exposure to chemicals on farms is known to be associated with a variety of serious health outcomes, including respiratory and dermatologic conditions, birth defects and fertility problems, cancer, and rarely, convulsions, coma, and death(NCFH, 2009).” </a:t>
            </a:r>
          </a:p>
          <a:p>
            <a:pPr indent="457200" lvl="0" marL="45720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-Maureen Anthony</a:t>
            </a:r>
          </a:p>
          <a:p>
            <a:pPr indent="0" lvl="0" marL="0" rtl="0">
              <a:lnSpc>
                <a:spcPct val="1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Other common diseases found among seasonal and migrant farmworkers are shigellosis, dysentery, tuberculosis, sexually transmissible diseases, dental and eye problem</a:t>
            </a:r>
            <a:r>
              <a:rPr i="1" lang="en" sz="1400">
                <a:solidFill>
                  <a:srgbClr val="000000"/>
                </a:solidFill>
                <a:latin typeface="Times New Roman"/>
                <a:ea typeface="Times New Roman"/>
                <a:cs typeface="Times New Roman"/>
                <a:sym typeface="Times New Roman"/>
              </a:rPr>
              <a:t>(National Migrant Resource Program, 1992; Wilk, 1989; Wingo, Borgstrom, Miller, and Division of Tuberculosis Control Centers for Disease Control, 1986).</a:t>
            </a:r>
          </a:p>
          <a:p>
            <a:pPr indent="0" lvl="0" marL="457200" rtl="0">
              <a:lnSpc>
                <a:spcPct val="1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457200">
              <a:lnSpc>
                <a:spcPct val="100000"/>
              </a:lnSpc>
              <a:spcBef>
                <a:spcPts val="0"/>
              </a:spcBef>
              <a:spcAft>
                <a:spcPts val="0"/>
              </a:spcAft>
              <a:buNone/>
            </a:pPr>
            <a:r>
              <a:t/>
            </a:r>
            <a:endParaRPr i="1" sz="120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sz="3000">
                <a:solidFill>
                  <a:srgbClr val="000000"/>
                </a:solidFill>
              </a:rPr>
              <a:t>Contributions of the Migrant Farm Working Community</a:t>
            </a:r>
          </a:p>
        </p:txBody>
      </p:sp>
      <p:sp>
        <p:nvSpPr>
          <p:cNvPr id="117" name="Shape 117"/>
          <p:cNvSpPr txBox="1"/>
          <p:nvPr>
            <p:ph idx="1" type="body"/>
          </p:nvPr>
        </p:nvSpPr>
        <p:spPr>
          <a:xfrm>
            <a:off x="169750" y="1036500"/>
            <a:ext cx="4722600" cy="33027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Migrant farm labor supports 28 billion dollars in the fruit and vegetable industry.</a:t>
            </a: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Studies have shown that an increase in the farmworker population over the last decade has shown an increase in the overall economic output of the regions where they work</a:t>
            </a: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If we were to eliminate the presence of farmworkers it would have a negative impact on the agricultural regions and the community</a:t>
            </a: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There would be less jobs available to permanent local residents. </a:t>
            </a:r>
          </a:p>
          <a:p>
            <a:pPr indent="0" lvl="0" marL="457200" rtl="0">
              <a:lnSpc>
                <a:spcPct val="100000"/>
              </a:lnSpc>
              <a:spcBef>
                <a:spcPts val="0"/>
              </a:spcBef>
              <a:spcAft>
                <a:spcPts val="0"/>
              </a:spcAft>
              <a:buNone/>
            </a:pPr>
            <a:r>
              <a:t/>
            </a:r>
            <a:endParaRPr sz="1300">
              <a:solidFill>
                <a:srgbClr val="000000"/>
              </a:solidFill>
              <a:latin typeface="Times New Roman"/>
              <a:ea typeface="Times New Roman"/>
              <a:cs typeface="Times New Roman"/>
              <a:sym typeface="Times New Roman"/>
            </a:endParaRPr>
          </a:p>
          <a:p>
            <a:pPr indent="0" lvl="0" marL="457200" rtl="0">
              <a:lnSpc>
                <a:spcPct val="100000"/>
              </a:lnSpc>
              <a:spcBef>
                <a:spcPts val="0"/>
              </a:spcBef>
              <a:spcAft>
                <a:spcPts val="0"/>
              </a:spcAft>
              <a:buNone/>
            </a:pPr>
            <a:r>
              <a:t/>
            </a:r>
            <a:endParaRPr sz="1300">
              <a:solidFill>
                <a:srgbClr val="000000"/>
              </a:solidFill>
              <a:latin typeface="Times New Roman"/>
              <a:ea typeface="Times New Roman"/>
              <a:cs typeface="Times New Roman"/>
              <a:sym typeface="Times New Roman"/>
            </a:endParaRPr>
          </a:p>
          <a:p>
            <a:pPr indent="0" lvl="0" marL="45720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(National Center for Farmworker Health, Inc. 2012)</a:t>
            </a:r>
          </a:p>
        </p:txBody>
      </p:sp>
      <p:pic>
        <p:nvPicPr>
          <p:cNvPr id="118" name="Shape 118"/>
          <p:cNvPicPr preferRelativeResize="0"/>
          <p:nvPr/>
        </p:nvPicPr>
        <p:blipFill>
          <a:blip r:embed="rId3">
            <a:alphaModFix/>
          </a:blip>
          <a:stretch>
            <a:fillRect/>
          </a:stretch>
        </p:blipFill>
        <p:spPr>
          <a:xfrm>
            <a:off x="4846899" y="1152425"/>
            <a:ext cx="4083699" cy="26587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